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726" r:id="rId2"/>
    <p:sldId id="829" r:id="rId3"/>
    <p:sldId id="816" r:id="rId4"/>
    <p:sldId id="790" r:id="rId5"/>
    <p:sldId id="843" r:id="rId6"/>
    <p:sldId id="833" r:id="rId7"/>
    <p:sldId id="819" r:id="rId8"/>
    <p:sldId id="824" r:id="rId9"/>
    <p:sldId id="825" r:id="rId10"/>
    <p:sldId id="826" r:id="rId11"/>
    <p:sldId id="840" r:id="rId12"/>
    <p:sldId id="793" r:id="rId13"/>
    <p:sldId id="794" r:id="rId14"/>
    <p:sldId id="796" r:id="rId15"/>
    <p:sldId id="813" r:id="rId16"/>
    <p:sldId id="841" r:id="rId17"/>
    <p:sldId id="810" r:id="rId18"/>
    <p:sldId id="839" r:id="rId19"/>
    <p:sldId id="838" r:id="rId20"/>
    <p:sldId id="836" r:id="rId21"/>
    <p:sldId id="837" r:id="rId22"/>
    <p:sldId id="811" r:id="rId23"/>
  </p:sldIdLst>
  <p:sldSz cx="12192000" cy="6858000"/>
  <p:notesSz cx="9875838" cy="6742113"/>
  <p:embeddedFontLst>
    <p:embeddedFont>
      <p:font typeface="HY헤드라인M" panose="02030600000101010101" pitchFamily="18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DB18FB4-D122-4FAD-ACFA-EA4F139094DB}">
          <p14:sldIdLst>
            <p14:sldId id="726"/>
          </p14:sldIdLst>
        </p14:section>
        <p14:section name="PR페이지" id="{2955F383-6F4F-4D96-8F5D-5A051B505CAC}">
          <p14:sldIdLst>
            <p14:sldId id="829"/>
            <p14:sldId id="816"/>
            <p14:sldId id="790"/>
            <p14:sldId id="843"/>
            <p14:sldId id="833"/>
            <p14:sldId id="819"/>
            <p14:sldId id="824"/>
            <p14:sldId id="825"/>
            <p14:sldId id="826"/>
            <p14:sldId id="840"/>
            <p14:sldId id="793"/>
            <p14:sldId id="794"/>
            <p14:sldId id="796"/>
            <p14:sldId id="813"/>
            <p14:sldId id="841"/>
            <p14:sldId id="810"/>
            <p14:sldId id="839"/>
            <p14:sldId id="838"/>
            <p14:sldId id="836"/>
            <p14:sldId id="837"/>
            <p14:sldId id="8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291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한혜진" initials="한" lastIdx="1" clrIdx="0"/>
  <p:cmAuthor id="2" name="User" initials="U" lastIdx="1" clrIdx="1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183"/>
    <a:srgbClr val="FF3334"/>
    <a:srgbClr val="4472C4"/>
    <a:srgbClr val="024DA0"/>
    <a:srgbClr val="DEEBF7"/>
    <a:srgbClr val="D9D9D9"/>
    <a:srgbClr val="ED7D31"/>
    <a:srgbClr val="FFE1E1"/>
    <a:srgbClr val="DAE3F3"/>
    <a:srgbClr val="FF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0" autoAdjust="0"/>
    <p:restoredTop sz="96652" autoAdjust="0"/>
  </p:normalViewPr>
  <p:slideViewPr>
    <p:cSldViewPr snapToGrid="0">
      <p:cViewPr varScale="1">
        <p:scale>
          <a:sx n="113" d="100"/>
          <a:sy n="113" d="100"/>
        </p:scale>
        <p:origin x="282" y="108"/>
      </p:cViewPr>
      <p:guideLst>
        <p:guide orient="horz" pos="2205"/>
        <p:guide pos="291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6" d="100"/>
          <a:sy n="116" d="100"/>
        </p:scale>
        <p:origin x="211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280383" cy="338462"/>
          </a:xfrm>
          <a:prstGeom prst="rect">
            <a:avLst/>
          </a:prstGeom>
        </p:spPr>
        <p:txBody>
          <a:bodyPr vert="horz" lIns="91522" tIns="45761" rIns="91522" bIns="45761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93128" y="0"/>
            <a:ext cx="4280382" cy="338462"/>
          </a:xfrm>
          <a:prstGeom prst="rect">
            <a:avLst/>
          </a:prstGeom>
        </p:spPr>
        <p:txBody>
          <a:bodyPr vert="horz" lIns="91522" tIns="45761" rIns="91522" bIns="45761" rtlCol="0"/>
          <a:lstStyle>
            <a:lvl1pPr algn="r">
              <a:defRPr sz="1200"/>
            </a:lvl1pPr>
          </a:lstStyle>
          <a:p>
            <a:fld id="{11E8D378-8015-471B-B564-0512C1E95F99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6403652"/>
            <a:ext cx="4280383" cy="338462"/>
          </a:xfrm>
          <a:prstGeom prst="rect">
            <a:avLst/>
          </a:prstGeom>
        </p:spPr>
        <p:txBody>
          <a:bodyPr vert="horz" lIns="91522" tIns="45761" rIns="91522" bIns="45761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93128" y="6403652"/>
            <a:ext cx="4280382" cy="338462"/>
          </a:xfrm>
          <a:prstGeom prst="rect">
            <a:avLst/>
          </a:prstGeom>
        </p:spPr>
        <p:txBody>
          <a:bodyPr vert="horz" lIns="91522" tIns="45761" rIns="91522" bIns="45761" rtlCol="0" anchor="b"/>
          <a:lstStyle>
            <a:lvl1pPr algn="r">
              <a:defRPr sz="1200"/>
            </a:lvl1pPr>
          </a:lstStyle>
          <a:p>
            <a:fld id="{ED84A370-B5F4-4CB9-BB6B-E4C0A74A96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796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17722" y="90701"/>
            <a:ext cx="4279531" cy="338277"/>
          </a:xfrm>
          <a:prstGeom prst="rect">
            <a:avLst/>
          </a:prstGeom>
        </p:spPr>
        <p:txBody>
          <a:bodyPr vert="horz" lIns="91522" tIns="45761" rIns="91522" bIns="45761" rtlCol="0"/>
          <a:lstStyle>
            <a:lvl1pPr algn="l">
              <a:defRPr sz="1200"/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1497013" y="428625"/>
            <a:ext cx="11060113" cy="6223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22" tIns="45761" rIns="91522" bIns="45761" rtlCol="0" anchor="ctr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4023" y="6403839"/>
            <a:ext cx="4279531" cy="338276"/>
          </a:xfrm>
          <a:prstGeom prst="rect">
            <a:avLst/>
          </a:prstGeom>
        </p:spPr>
        <p:txBody>
          <a:bodyPr vert="horz" lIns="91522" tIns="45761" rIns="91522" bIns="45761" rtlCol="0" anchor="b"/>
          <a:lstStyle>
            <a:lvl1pPr algn="r">
              <a:defRPr sz="1200"/>
            </a:lvl1pPr>
          </a:lstStyle>
          <a:p>
            <a:fld id="{961AAA7C-52DF-4DF8-867E-DFE324611CC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머리글 개체 틀 1">
            <a:extLst>
              <a:ext uri="{FF2B5EF4-FFF2-40B4-BE49-F238E27FC236}">
                <a16:creationId xmlns:a16="http://schemas.microsoft.com/office/drawing/2014/main" id="{375E3BC1-B9A6-4911-BE3B-91C1CF35F960}"/>
              </a:ext>
            </a:extLst>
          </p:cNvPr>
          <p:cNvSpPr txBox="1">
            <a:spLocks/>
          </p:cNvSpPr>
          <p:nvPr/>
        </p:nvSpPr>
        <p:spPr>
          <a:xfrm>
            <a:off x="8023155" y="428978"/>
            <a:ext cx="1734962" cy="5590313"/>
          </a:xfrm>
          <a:prstGeom prst="rect">
            <a:avLst/>
          </a:prstGeom>
        </p:spPr>
        <p:txBody>
          <a:bodyPr vert="horz" lIns="91522" tIns="45761" rIns="91522" bIns="45761" rtlCol="0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18586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1497013" y="428625"/>
            <a:ext cx="11060113" cy="6223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987585" y="3244643"/>
            <a:ext cx="7900670" cy="2654707"/>
          </a:xfrm>
          <a:prstGeom prst="rect">
            <a:avLst/>
          </a:prstGeom>
        </p:spPr>
        <p:txBody>
          <a:bodyPr lIns="91522" tIns="45761" rIns="91522" bIns="45761"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AAA7C-52DF-4DF8-867E-DFE324611CC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052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1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054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8228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194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42466" y="17252"/>
            <a:ext cx="9375134" cy="6813376"/>
          </a:xfrm>
          <a:prstGeom prst="rect">
            <a:avLst/>
          </a:prstGeom>
          <a:noFill/>
          <a:ln w="12700">
            <a:solidFill>
              <a:srgbClr val="C0C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prstClr val="black"/>
              </a:solidFill>
            </a:endParaRP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F9DEEB23-F6E0-EB69-8509-C8CAB4178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06334" y="6465503"/>
            <a:ext cx="2743200" cy="365125"/>
          </a:xfrm>
        </p:spPr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1820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801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5057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805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371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86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122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21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47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034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raeij.com/police/professor/home/?c3RlYWNoZXJfZms9NTE=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 3"/>
          <p:cNvSpPr>
            <a:spLocks noChangeShapeType="1"/>
          </p:cNvSpPr>
          <p:nvPr/>
        </p:nvSpPr>
        <p:spPr bwMode="auto">
          <a:xfrm>
            <a:off x="1845980" y="1867366"/>
            <a:ext cx="8312150" cy="0"/>
          </a:xfrm>
          <a:prstGeom prst="line">
            <a:avLst/>
          </a:prstGeom>
          <a:noFill/>
          <a:ln w="53975">
            <a:solidFill>
              <a:schemeClr val="accent5"/>
            </a:solidFill>
            <a:round/>
            <a:headEnd/>
            <a:tailEnd/>
          </a:ln>
        </p:spPr>
        <p:txBody>
          <a:bodyPr lIns="91423" tIns="45712" rIns="91423" bIns="45712"/>
          <a:lstStyle/>
          <a:p>
            <a:endParaRPr lang="ko-KR" altLang="en-US">
              <a:latin typeface="+mn-ea"/>
              <a:ea typeface="+mn-ea"/>
            </a:endParaRPr>
          </a:p>
        </p:txBody>
      </p:sp>
      <p:sp>
        <p:nvSpPr>
          <p:cNvPr id="17" name="Line 3"/>
          <p:cNvSpPr>
            <a:spLocks noChangeShapeType="1"/>
          </p:cNvSpPr>
          <p:nvPr/>
        </p:nvSpPr>
        <p:spPr bwMode="auto">
          <a:xfrm>
            <a:off x="1845980" y="3518883"/>
            <a:ext cx="8312150" cy="0"/>
          </a:xfrm>
          <a:prstGeom prst="line">
            <a:avLst/>
          </a:prstGeom>
          <a:noFill/>
          <a:ln w="53975">
            <a:solidFill>
              <a:schemeClr val="accent5"/>
            </a:solidFill>
            <a:round/>
            <a:headEnd/>
            <a:tailEnd/>
          </a:ln>
        </p:spPr>
        <p:txBody>
          <a:bodyPr lIns="91423" tIns="45712" rIns="91423" bIns="45712"/>
          <a:lstStyle/>
          <a:p>
            <a:endParaRPr lang="ko-KR" altLang="en-US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50780" y="1871637"/>
            <a:ext cx="7384869" cy="1647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/>
              <a:t>2024 </a:t>
            </a:r>
            <a:r>
              <a:rPr lang="ko-KR" altLang="en-US" sz="3600" b="1" dirty="0"/>
              <a:t>채용</a:t>
            </a:r>
            <a:r>
              <a:rPr lang="en-US" altLang="ko-KR" sz="3600" b="1" dirty="0"/>
              <a:t>(</a:t>
            </a:r>
            <a:r>
              <a:rPr lang="ko-KR" altLang="en-US" sz="3600" b="1" dirty="0"/>
              <a:t>공채</a:t>
            </a:r>
            <a:r>
              <a:rPr lang="en-US" altLang="ko-KR" sz="3600" b="1" dirty="0"/>
              <a:t>+</a:t>
            </a:r>
            <a:r>
              <a:rPr lang="ko-KR" altLang="en-US" sz="3600" b="1" dirty="0"/>
              <a:t>경채</a:t>
            </a:r>
            <a:r>
              <a:rPr lang="en-US" altLang="ko-KR" sz="3600" b="1" dirty="0"/>
              <a:t>)</a:t>
            </a:r>
            <a:r>
              <a:rPr lang="ko-KR" altLang="en-US" sz="3600" b="1" dirty="0"/>
              <a:t> 미래패스</a:t>
            </a:r>
            <a:endParaRPr lang="en-US" altLang="ko-KR" sz="3600" b="1" dirty="0"/>
          </a:p>
          <a:p>
            <a:pPr algn="ctr">
              <a:lnSpc>
                <a:spcPct val="150000"/>
              </a:lnSpc>
            </a:pPr>
            <a:r>
              <a:rPr lang="ko-KR" altLang="en-US" sz="3600" b="1" dirty="0"/>
              <a:t>페이지</a:t>
            </a:r>
            <a:endParaRPr lang="en-US" altLang="ko-KR" sz="3600" b="1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93939E0-C27D-616D-E546-F5D4E9122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586986"/>
              </p:ext>
            </p:extLst>
          </p:nvPr>
        </p:nvGraphicFramePr>
        <p:xfrm>
          <a:off x="8248650" y="4828478"/>
          <a:ext cx="3060266" cy="127413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929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73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lt"/>
                          <a:ea typeface="나눔바른고딕" panose="020B0603020101020101" pitchFamily="50" charset="-127"/>
                        </a:rPr>
                        <a:t>프로젝트 명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b="1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lt"/>
                        </a:rPr>
                        <a:t>경찰 채용 미래패스 이벤트</a:t>
                      </a: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9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lt"/>
                          <a:ea typeface="나눔바른고딕" panose="020B0603020101020101" pitchFamily="50" charset="-127"/>
                        </a:rPr>
                        <a:t>버전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>
                          <a:latin typeface="+mn-lt"/>
                        </a:rPr>
                        <a:t>V4.1</a:t>
                      </a: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0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lt"/>
                          <a:ea typeface="나눔바른고딕" panose="020B0603020101020101" pitchFamily="50" charset="-127"/>
                        </a:rPr>
                        <a:t>작성일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>
                          <a:latin typeface="+mn-lt"/>
                        </a:rPr>
                        <a:t>2023.03.06</a:t>
                      </a: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99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lt"/>
                          <a:ea typeface="나눔바른고딕" panose="020B0603020101020101" pitchFamily="50" charset="-127"/>
                        </a:rPr>
                        <a:t>기획 담당자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dirty="0">
                          <a:latin typeface="+mn-lt"/>
                        </a:rPr>
                        <a:t>웹서비스팀 </a:t>
                      </a:r>
                      <a:r>
                        <a:rPr lang="ko-KR" altLang="en-US" sz="900" dirty="0" err="1">
                          <a:latin typeface="+mn-lt"/>
                        </a:rPr>
                        <a:t>정남헌</a:t>
                      </a:r>
                      <a:endParaRPr lang="ko-KR" altLang="en-US" sz="900" dirty="0">
                        <a:latin typeface="+mn-lt"/>
                      </a:endParaRP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6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lt"/>
                          <a:ea typeface="나눔바른고딕" panose="020B0603020101020101" pitchFamily="50" charset="-127"/>
                        </a:rPr>
                        <a:t>오픈 예정일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>
                          <a:latin typeface="+mn-lt"/>
                        </a:rPr>
                        <a:t>2023.03.08</a:t>
                      </a:r>
                      <a:endParaRPr lang="ko-KR" altLang="en-US" sz="900" dirty="0">
                        <a:latin typeface="+mn-lt"/>
                      </a:endParaRP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2594C9ED-0D4B-F174-95B4-097D3C747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2013" y="6102609"/>
            <a:ext cx="2124075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6506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C23B24A-1017-F377-AE2E-21B7CC080824}"/>
              </a:ext>
            </a:extLst>
          </p:cNvPr>
          <p:cNvSpPr/>
          <p:nvPr/>
        </p:nvSpPr>
        <p:spPr>
          <a:xfrm>
            <a:off x="1368659" y="406085"/>
            <a:ext cx="6640808" cy="8723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0F4AEE1-DBEE-6CB9-581E-DF9590ECF7C2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2509B8-D29B-E1A1-D28F-FE6AB414045B}"/>
              </a:ext>
            </a:extLst>
          </p:cNvPr>
          <p:cNvSpPr txBox="1"/>
          <p:nvPr/>
        </p:nvSpPr>
        <p:spPr>
          <a:xfrm>
            <a:off x="1824572" y="384809"/>
            <a:ext cx="581922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-150" dirty="0">
                <a:latin typeface="+mn-ea"/>
              </a:rPr>
              <a:t>수험생의 합격만을 생각하며 완성된</a:t>
            </a:r>
            <a:endParaRPr lang="en-US" altLang="ko-KR" sz="2800" b="1" spc="-150" dirty="0">
              <a:latin typeface="+mn-ea"/>
            </a:endParaRPr>
          </a:p>
          <a:p>
            <a:pPr algn="ctr"/>
            <a:r>
              <a:rPr lang="ko-KR" altLang="en-US" sz="2800" b="1" spc="-150" dirty="0">
                <a:latin typeface="+mn-ea"/>
              </a:rPr>
              <a:t>합격할 수밖에 없는 최강 합격 라인업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BDDA270-D60F-073C-2A3F-32DDC01A339C}"/>
              </a:ext>
            </a:extLst>
          </p:cNvPr>
          <p:cNvSpPr/>
          <p:nvPr/>
        </p:nvSpPr>
        <p:spPr>
          <a:xfrm>
            <a:off x="979624" y="1325106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26686631-23EC-1B19-CCF0-018A6DB38916}"/>
              </a:ext>
            </a:extLst>
          </p:cNvPr>
          <p:cNvSpPr/>
          <p:nvPr/>
        </p:nvSpPr>
        <p:spPr>
          <a:xfrm>
            <a:off x="2540874" y="1325106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1571889-A87A-00B9-592C-0FBB91AF0325}"/>
              </a:ext>
            </a:extLst>
          </p:cNvPr>
          <p:cNvSpPr/>
          <p:nvPr/>
        </p:nvSpPr>
        <p:spPr>
          <a:xfrm>
            <a:off x="4102125" y="1325106"/>
            <a:ext cx="1270656" cy="171450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31A604A-244D-59A7-216F-EB15243C9A75}"/>
              </a:ext>
            </a:extLst>
          </p:cNvPr>
          <p:cNvSpPr/>
          <p:nvPr/>
        </p:nvSpPr>
        <p:spPr>
          <a:xfrm>
            <a:off x="5663376" y="1325106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1B68566-DAA1-BBD6-F9F6-109C35F2D21F}"/>
              </a:ext>
            </a:extLst>
          </p:cNvPr>
          <p:cNvSpPr/>
          <p:nvPr/>
        </p:nvSpPr>
        <p:spPr>
          <a:xfrm>
            <a:off x="7224626" y="1325106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5AB391-DAC5-0219-C826-4F28AC707693}"/>
              </a:ext>
            </a:extLst>
          </p:cNvPr>
          <p:cNvSpPr txBox="1"/>
          <p:nvPr/>
        </p:nvSpPr>
        <p:spPr>
          <a:xfrm>
            <a:off x="4170922" y="2457800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헌법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전효진 교수님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7B98C3B-3034-8D77-8491-F69EA1055F57}"/>
              </a:ext>
            </a:extLst>
          </p:cNvPr>
          <p:cNvSpPr txBox="1"/>
          <p:nvPr/>
        </p:nvSpPr>
        <p:spPr>
          <a:xfrm>
            <a:off x="2576877" y="2457800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경찰학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장정훈 교수님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D2944B5-5F0F-880F-324A-2B80CCDF524D}"/>
              </a:ext>
            </a:extLst>
          </p:cNvPr>
          <p:cNvSpPr txBox="1"/>
          <p:nvPr/>
        </p:nvSpPr>
        <p:spPr>
          <a:xfrm>
            <a:off x="1016286" y="2457800"/>
            <a:ext cx="1167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형사법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신광은 교수님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B989BE-DB72-0044-691E-5F1DBCD7DD54}"/>
              </a:ext>
            </a:extLst>
          </p:cNvPr>
          <p:cNvSpPr txBox="1"/>
          <p:nvPr/>
        </p:nvSpPr>
        <p:spPr>
          <a:xfrm>
            <a:off x="7251800" y="2457800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범죄학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박상민 교수님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58BA758-C6EC-486D-E4B0-3E59232B39BA}"/>
              </a:ext>
            </a:extLst>
          </p:cNvPr>
          <p:cNvSpPr txBox="1"/>
          <p:nvPr/>
        </p:nvSpPr>
        <p:spPr>
          <a:xfrm>
            <a:off x="5769735" y="2457800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헌법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문태환 교수님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EE8766D-49A2-C95C-FF59-658CD395EFE3}"/>
              </a:ext>
            </a:extLst>
          </p:cNvPr>
          <p:cNvSpPr/>
          <p:nvPr/>
        </p:nvSpPr>
        <p:spPr>
          <a:xfrm>
            <a:off x="595352" y="3564218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A7C95F2-EE77-3C0E-09CC-6F9305E1B3EB}"/>
              </a:ext>
            </a:extLst>
          </p:cNvPr>
          <p:cNvSpPr txBox="1"/>
          <p:nvPr/>
        </p:nvSpPr>
        <p:spPr>
          <a:xfrm>
            <a:off x="4698327" y="3704385"/>
            <a:ext cx="27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effectLst/>
                <a:latin typeface="+mn-ea"/>
              </a:rPr>
              <a:t>고개를 들어 앞을 봐라</a:t>
            </a:r>
            <a:r>
              <a:rPr lang="en-US" altLang="ko-KR" b="1" i="0" dirty="0">
                <a:effectLst/>
                <a:latin typeface="+mn-ea"/>
              </a:rPr>
              <a:t>,</a:t>
            </a:r>
          </a:p>
          <a:p>
            <a:pPr algn="l"/>
            <a:r>
              <a:rPr lang="ko-KR" altLang="en-US" b="1" dirty="0">
                <a:latin typeface="+mn-ea"/>
              </a:rPr>
              <a:t>그 앞에 합격이 있다</a:t>
            </a:r>
            <a:r>
              <a:rPr lang="en-US" altLang="ko-KR" b="1" dirty="0">
                <a:latin typeface="+mn-ea"/>
              </a:rPr>
              <a:t>.</a:t>
            </a:r>
            <a:endParaRPr lang="ko-KR" altLang="en-US" b="1" i="0" dirty="0">
              <a:effectLst/>
              <a:latin typeface="+mn-ea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7F82D657-25BF-D828-C2B1-AA8464F2FE1F}"/>
              </a:ext>
            </a:extLst>
          </p:cNvPr>
          <p:cNvCxnSpPr/>
          <p:nvPr/>
        </p:nvCxnSpPr>
        <p:spPr>
          <a:xfrm>
            <a:off x="4550577" y="3788876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4996A344-89B6-D058-BCD9-35DB86C85A8A}"/>
              </a:ext>
            </a:extLst>
          </p:cNvPr>
          <p:cNvSpPr txBox="1"/>
          <p:nvPr/>
        </p:nvSpPr>
        <p:spPr>
          <a:xfrm>
            <a:off x="3323344" y="5256110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형사법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>
                <a:effectLst/>
                <a:latin typeface="+mn-ea"/>
              </a:rPr>
              <a:t>신광은</a:t>
            </a:r>
            <a:r>
              <a:rPr lang="ko-KR" altLang="en-US" b="1" i="0" dirty="0">
                <a:effectLst/>
                <a:latin typeface="+mn-ea"/>
              </a:rPr>
              <a:t> 교수님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66DF20BD-74BD-0714-50C2-B5AC7169DE13}"/>
              </a:ext>
            </a:extLst>
          </p:cNvPr>
          <p:cNvGrpSpPr/>
          <p:nvPr/>
        </p:nvGrpSpPr>
        <p:grpSpPr>
          <a:xfrm>
            <a:off x="5282654" y="5301926"/>
            <a:ext cx="333375" cy="333375"/>
            <a:chOff x="5238750" y="5295386"/>
            <a:chExt cx="400050" cy="400050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CD934AA2-B464-57E9-0B41-359FB65EF5EA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3583033C-E100-427C-1C67-C5AC5C76CE01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55" name="이등변 삼각형 54">
                <a:extLst>
                  <a:ext uri="{FF2B5EF4-FFF2-40B4-BE49-F238E27FC236}">
                    <a16:creationId xmlns:a16="http://schemas.microsoft.com/office/drawing/2014/main" id="{7E1560AD-DB77-9D66-D8BF-D95CBEF7DD63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682289FF-EB30-B845-1127-EA978C77F545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2561226A-2D8A-EB7C-E5B0-79A062DE11AF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9" name="타원 58">
            <a:extLst>
              <a:ext uri="{FF2B5EF4-FFF2-40B4-BE49-F238E27FC236}">
                <a16:creationId xmlns:a16="http://schemas.microsoft.com/office/drawing/2014/main" id="{667D8DC7-406D-CBFF-593B-2F17835807E3}"/>
              </a:ext>
            </a:extLst>
          </p:cNvPr>
          <p:cNvSpPr/>
          <p:nvPr/>
        </p:nvSpPr>
        <p:spPr>
          <a:xfrm>
            <a:off x="5566536" y="4773810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61" name="Group 87">
            <a:extLst>
              <a:ext uri="{FF2B5EF4-FFF2-40B4-BE49-F238E27FC236}">
                <a16:creationId xmlns:a16="http://schemas.microsoft.com/office/drawing/2014/main" id="{A253696E-FBD5-6C6D-E605-37B4E223A591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38448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신광은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 err="1">
                          <a:latin typeface="+mn-ea"/>
                        </a:rPr>
                        <a:t>교수홈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https://www.miraeij.com/police/professor/home/?c3RlYWNoZXJfZms9NDc=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신광은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>
                          <a:latin typeface="+mn-ea"/>
                        </a:rPr>
                        <a:t>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altLang="ko-KR" sz="800" b="0" dirty="0">
                          <a:latin typeface="+mn-ea"/>
                        </a:rPr>
                        <a:t>https://youtu.be/_4NibWYBgPE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endParaRPr lang="ko-KR" altLang="en-US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교수 </a:t>
                      </a:r>
                      <a:r>
                        <a:rPr kumimoji="1"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슬로건 내용 보이도록 </a:t>
                      </a:r>
                      <a:r>
                        <a:rPr kumimoji="1"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요청드립니다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샘플 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url: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https://www.modoogong.com/promotion/HYEJAPASS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&gt;&gt;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교수 선택에 따른 슬로건 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PPT 11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페이지 참고</a:t>
                      </a: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pic>
        <p:nvPicPr>
          <p:cNvPr id="63" name="그림 62">
            <a:extLst>
              <a:ext uri="{FF2B5EF4-FFF2-40B4-BE49-F238E27FC236}">
                <a16:creationId xmlns:a16="http://schemas.microsoft.com/office/drawing/2014/main" id="{6E77310D-76FA-9B34-C895-29289F706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63" y="3839134"/>
            <a:ext cx="2294859" cy="2402648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2F83F745-81D2-97BA-F0FC-4057F04C9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86" y="4991947"/>
            <a:ext cx="2340717" cy="13272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A7C8BF-40B1-9616-174D-D750F8E9A937}"/>
              </a:ext>
            </a:extLst>
          </p:cNvPr>
          <p:cNvSpPr txBox="1"/>
          <p:nvPr/>
        </p:nvSpPr>
        <p:spPr>
          <a:xfrm>
            <a:off x="949010" y="1611025"/>
            <a:ext cx="137249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spc="-150" dirty="0">
                <a:latin typeface="+mn-ea"/>
              </a:rPr>
              <a:t>사례 중심 쉬운 설명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듣기만 해도 이해 완료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en-US" altLang="ko-KR" sz="1100" b="1" spc="-150" dirty="0">
                <a:latin typeface="+mn-ea"/>
              </a:rPr>
              <a:t>&amp; </a:t>
            </a:r>
            <a:r>
              <a:rPr lang="ko-KR" altLang="en-US" sz="1100" b="1" spc="-150" dirty="0">
                <a:latin typeface="+mn-ea"/>
              </a:rPr>
              <a:t>암기는 자동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622337-283A-6E4D-F1CE-C7B01975D72E}"/>
              </a:ext>
            </a:extLst>
          </p:cNvPr>
          <p:cNvSpPr txBox="1"/>
          <p:nvPr/>
        </p:nvSpPr>
        <p:spPr>
          <a:xfrm>
            <a:off x="4092375" y="1637103"/>
            <a:ext cx="124585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spc="-150" dirty="0">
                <a:latin typeface="+mn-ea"/>
              </a:rPr>
              <a:t>꼼꼼한 개념정립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독한 공부법으로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확실한 고득점 완성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302799-0960-B448-D73D-9DF964CF274C}"/>
              </a:ext>
            </a:extLst>
          </p:cNvPr>
          <p:cNvSpPr txBox="1"/>
          <p:nvPr/>
        </p:nvSpPr>
        <p:spPr>
          <a:xfrm>
            <a:off x="2509061" y="1605445"/>
            <a:ext cx="137249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spc="-150" dirty="0">
                <a:latin typeface="+mn-ea"/>
              </a:rPr>
              <a:t>정교한 출제 분석 기반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쉬운 이해로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경찰학 완전정복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AEF312-8A20-110F-D312-058AEE0C9F2E}"/>
              </a:ext>
            </a:extLst>
          </p:cNvPr>
          <p:cNvSpPr txBox="1"/>
          <p:nvPr/>
        </p:nvSpPr>
        <p:spPr>
          <a:xfrm>
            <a:off x="5612460" y="1637103"/>
            <a:ext cx="13724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spc="-150" dirty="0">
                <a:latin typeface="+mn-ea"/>
              </a:rPr>
              <a:t>헌법 전공 진짜 전문가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방대한 헌법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핵심만 콕</a:t>
            </a:r>
            <a:r>
              <a:rPr lang="en-US" altLang="ko-KR" sz="1100" b="1" spc="-150" dirty="0">
                <a:latin typeface="+mn-ea"/>
              </a:rPr>
              <a:t>!</a:t>
            </a:r>
          </a:p>
          <a:p>
            <a:pPr algn="ctr"/>
            <a:r>
              <a:rPr lang="ko-KR" altLang="en-US" sz="1100" b="1" spc="-150" dirty="0">
                <a:latin typeface="+mn-ea"/>
              </a:rPr>
              <a:t>합격은 꼭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AF5CD9-7E0B-E56E-129B-0426126B029D}"/>
              </a:ext>
            </a:extLst>
          </p:cNvPr>
          <p:cNvSpPr txBox="1"/>
          <p:nvPr/>
        </p:nvSpPr>
        <p:spPr>
          <a:xfrm>
            <a:off x="7282531" y="1637103"/>
            <a:ext cx="11240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b="1" spc="-150" dirty="0">
                <a:latin typeface="+mn-ea"/>
              </a:rPr>
              <a:t>20</a:t>
            </a:r>
            <a:r>
              <a:rPr lang="ko-KR" altLang="en-US" sz="1100" b="1" spc="-150" dirty="0">
                <a:latin typeface="+mn-ea"/>
              </a:rPr>
              <a:t>년 경력 베테랑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개념은 빠르게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기출은 알차게</a:t>
            </a:r>
            <a:endParaRPr lang="en-US" altLang="ko-KR" sz="1100" b="1" spc="-150" dirty="0">
              <a:latin typeface="+mn-ea"/>
            </a:endParaRPr>
          </a:p>
          <a:p>
            <a:pPr algn="ctr"/>
            <a:r>
              <a:rPr lang="ko-KR" altLang="en-US" sz="1100" b="1" spc="-150" dirty="0">
                <a:latin typeface="+mn-ea"/>
              </a:rPr>
              <a:t>범죄학 단번에 끝</a:t>
            </a:r>
            <a:r>
              <a:rPr lang="en-US" altLang="ko-KR" sz="1100" b="1" spc="-150" dirty="0">
                <a:latin typeface="+mn-ea"/>
              </a:rPr>
              <a:t>!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C04D55E-729D-3E90-6EB3-341E506AE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517" y="350419"/>
            <a:ext cx="470031" cy="6063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FAD508-20D5-922C-D664-6751F4940688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6523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016B4239-88BE-F642-959C-0C93562E4FB1}"/>
              </a:ext>
            </a:extLst>
          </p:cNvPr>
          <p:cNvSpPr/>
          <p:nvPr/>
        </p:nvSpPr>
        <p:spPr>
          <a:xfrm>
            <a:off x="1938335" y="406086"/>
            <a:ext cx="5726408" cy="5172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6DFA10FD-82B5-B763-A359-97AA2196FC17}"/>
              </a:ext>
            </a:extLst>
          </p:cNvPr>
          <p:cNvSpPr/>
          <p:nvPr/>
        </p:nvSpPr>
        <p:spPr>
          <a:xfrm>
            <a:off x="571623" y="3681822"/>
            <a:ext cx="1263314" cy="456569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DBDFB5B8-0F1E-CF8C-46F4-B794061D60C7}"/>
              </a:ext>
            </a:extLst>
          </p:cNvPr>
          <p:cNvSpPr/>
          <p:nvPr/>
        </p:nvSpPr>
        <p:spPr>
          <a:xfrm>
            <a:off x="3408517" y="3205164"/>
            <a:ext cx="669600" cy="456569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DFD03582-F441-AF09-3F34-51703399BA05}"/>
              </a:ext>
            </a:extLst>
          </p:cNvPr>
          <p:cNvSpPr/>
          <p:nvPr/>
        </p:nvSpPr>
        <p:spPr>
          <a:xfrm>
            <a:off x="1903581" y="3205164"/>
            <a:ext cx="674874" cy="456569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0F4AEE1-DBEE-6CB9-581E-DF9590ECF7C2}"/>
              </a:ext>
            </a:extLst>
          </p:cNvPr>
          <p:cNvSpPr/>
          <p:nvPr/>
        </p:nvSpPr>
        <p:spPr>
          <a:xfrm>
            <a:off x="194734" y="314729"/>
            <a:ext cx="9176644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6F7160-FD85-78BA-F7A1-BE5E755910F6}"/>
              </a:ext>
            </a:extLst>
          </p:cNvPr>
          <p:cNvSpPr txBox="1"/>
          <p:nvPr/>
        </p:nvSpPr>
        <p:spPr>
          <a:xfrm>
            <a:off x="3134945" y="411561"/>
            <a:ext cx="3826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spc="-150" dirty="0">
                <a:latin typeface="+mn-ea"/>
              </a:rPr>
              <a:t>단기완성 절대합격 커리큘럼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71DC3DF-10A4-E359-AC01-52025E100D54}"/>
              </a:ext>
            </a:extLst>
          </p:cNvPr>
          <p:cNvSpPr txBox="1"/>
          <p:nvPr/>
        </p:nvSpPr>
        <p:spPr>
          <a:xfrm>
            <a:off x="5195551" y="4278002"/>
            <a:ext cx="41008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※ </a:t>
            </a:r>
            <a:r>
              <a:rPr lang="ko-KR" altLang="en-US" sz="12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제공되는 세부 강의 내역은 학원 사정에 따라 변경 될 수 있습니다</a:t>
            </a:r>
            <a:r>
              <a:rPr lang="en-US" altLang="ko-KR" sz="12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. 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F2672E8-97FC-69B1-3394-F99CADD66214}"/>
              </a:ext>
            </a:extLst>
          </p:cNvPr>
          <p:cNvCxnSpPr>
            <a:cxnSpLocks/>
          </p:cNvCxnSpPr>
          <p:nvPr/>
        </p:nvCxnSpPr>
        <p:spPr>
          <a:xfrm>
            <a:off x="468021" y="2938164"/>
            <a:ext cx="880717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18FD12DB-364F-597D-0E13-DA585E56DC8E}"/>
              </a:ext>
            </a:extLst>
          </p:cNvPr>
          <p:cNvSpPr/>
          <p:nvPr/>
        </p:nvSpPr>
        <p:spPr>
          <a:xfrm>
            <a:off x="6983514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" b="1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8D0D8B1-F20D-141A-1A5B-DAB54D8B3863}"/>
              </a:ext>
            </a:extLst>
          </p:cNvPr>
          <p:cNvSpPr/>
          <p:nvPr/>
        </p:nvSpPr>
        <p:spPr>
          <a:xfrm>
            <a:off x="7683463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049316E9-0D60-CF74-2BBF-FD499DCD7C47}"/>
              </a:ext>
            </a:extLst>
          </p:cNvPr>
          <p:cNvSpPr/>
          <p:nvPr/>
        </p:nvSpPr>
        <p:spPr>
          <a:xfrm>
            <a:off x="8383412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B8A21E4-991B-BD02-D2C4-A4A3A9A8FE0C}"/>
              </a:ext>
            </a:extLst>
          </p:cNvPr>
          <p:cNvSpPr/>
          <p:nvPr/>
        </p:nvSpPr>
        <p:spPr>
          <a:xfrm>
            <a:off x="684618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9E06137E-C796-B9F7-089F-44D11F7970FE}"/>
              </a:ext>
            </a:extLst>
          </p:cNvPr>
          <p:cNvSpPr/>
          <p:nvPr/>
        </p:nvSpPr>
        <p:spPr>
          <a:xfrm>
            <a:off x="1384567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F0166F30-2B50-80FC-FE11-46845B614BDC}"/>
              </a:ext>
            </a:extLst>
          </p:cNvPr>
          <p:cNvSpPr/>
          <p:nvPr/>
        </p:nvSpPr>
        <p:spPr>
          <a:xfrm>
            <a:off x="2084516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7CEE0B9-BE1D-276B-267D-F68A4FC45FAA}"/>
              </a:ext>
            </a:extLst>
          </p:cNvPr>
          <p:cNvSpPr/>
          <p:nvPr/>
        </p:nvSpPr>
        <p:spPr>
          <a:xfrm>
            <a:off x="2784465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A8AFD0B4-4E95-F25B-E03F-C9CE5A7E56E7}"/>
              </a:ext>
            </a:extLst>
          </p:cNvPr>
          <p:cNvSpPr/>
          <p:nvPr/>
        </p:nvSpPr>
        <p:spPr>
          <a:xfrm>
            <a:off x="3484414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D5EC519-A770-C814-2D8D-D7CCB31BB340}"/>
              </a:ext>
            </a:extLst>
          </p:cNvPr>
          <p:cNvSpPr/>
          <p:nvPr/>
        </p:nvSpPr>
        <p:spPr>
          <a:xfrm>
            <a:off x="4184363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ABAFE6A-B0FB-24C6-F118-E19853884496}"/>
              </a:ext>
            </a:extLst>
          </p:cNvPr>
          <p:cNvSpPr/>
          <p:nvPr/>
        </p:nvSpPr>
        <p:spPr>
          <a:xfrm>
            <a:off x="4884312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48C44E91-2F9F-E75B-360B-60BB23C78773}"/>
              </a:ext>
            </a:extLst>
          </p:cNvPr>
          <p:cNvSpPr/>
          <p:nvPr/>
        </p:nvSpPr>
        <p:spPr>
          <a:xfrm>
            <a:off x="5584261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B37F57E4-0317-5D45-C4DF-AE8101183267}"/>
              </a:ext>
            </a:extLst>
          </p:cNvPr>
          <p:cNvSpPr/>
          <p:nvPr/>
        </p:nvSpPr>
        <p:spPr>
          <a:xfrm>
            <a:off x="6284209" y="2762100"/>
            <a:ext cx="402436" cy="402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65C17F0-7C35-76D6-F9D3-113C57BC7648}"/>
              </a:ext>
            </a:extLst>
          </p:cNvPr>
          <p:cNvSpPr txBox="1"/>
          <p:nvPr/>
        </p:nvSpPr>
        <p:spPr>
          <a:xfrm>
            <a:off x="6998547" y="2832513"/>
            <a:ext cx="3690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1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DF5C3C0-D5AD-7A4C-F645-6A1724293540}"/>
              </a:ext>
            </a:extLst>
          </p:cNvPr>
          <p:cNvSpPr txBox="1"/>
          <p:nvPr/>
        </p:nvSpPr>
        <p:spPr>
          <a:xfrm>
            <a:off x="7693104" y="2832513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2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28549D7-F104-5EE7-375C-40056320FC71}"/>
              </a:ext>
            </a:extLst>
          </p:cNvPr>
          <p:cNvSpPr txBox="1"/>
          <p:nvPr/>
        </p:nvSpPr>
        <p:spPr>
          <a:xfrm>
            <a:off x="8381086" y="2832513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8FD8D74-4D91-D979-13E7-B70455D716BC}"/>
              </a:ext>
            </a:extLst>
          </p:cNvPr>
          <p:cNvSpPr txBox="1"/>
          <p:nvPr/>
        </p:nvSpPr>
        <p:spPr>
          <a:xfrm>
            <a:off x="692116" y="2832513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4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51D781C-9BC0-01EF-E083-BDA7C109D028}"/>
              </a:ext>
            </a:extLst>
          </p:cNvPr>
          <p:cNvSpPr txBox="1"/>
          <p:nvPr/>
        </p:nvSpPr>
        <p:spPr>
          <a:xfrm>
            <a:off x="1393012" y="2832513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5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811F2-F23E-B9C7-FA88-2AD72EFC5D07}"/>
              </a:ext>
            </a:extLst>
          </p:cNvPr>
          <p:cNvSpPr txBox="1"/>
          <p:nvPr/>
        </p:nvSpPr>
        <p:spPr>
          <a:xfrm>
            <a:off x="2087569" y="2832513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6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53F498E-D1DC-497F-FDA2-04FF3CE892D4}"/>
              </a:ext>
            </a:extLst>
          </p:cNvPr>
          <p:cNvSpPr txBox="1"/>
          <p:nvPr/>
        </p:nvSpPr>
        <p:spPr>
          <a:xfrm>
            <a:off x="2775551" y="2832513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7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6C27AF9-CCB7-F5FE-D8F4-4086B77C9372}"/>
              </a:ext>
            </a:extLst>
          </p:cNvPr>
          <p:cNvSpPr txBox="1"/>
          <p:nvPr/>
        </p:nvSpPr>
        <p:spPr>
          <a:xfrm>
            <a:off x="3485324" y="2832513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8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64DA126-6B8E-D782-43E7-C726F2FA3A0E}"/>
              </a:ext>
            </a:extLst>
          </p:cNvPr>
          <p:cNvSpPr txBox="1"/>
          <p:nvPr/>
        </p:nvSpPr>
        <p:spPr>
          <a:xfrm>
            <a:off x="4214666" y="2832513"/>
            <a:ext cx="3593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9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50A52CE-3863-4122-6BB1-C8997D5559C2}"/>
              </a:ext>
            </a:extLst>
          </p:cNvPr>
          <p:cNvSpPr txBox="1"/>
          <p:nvPr/>
        </p:nvSpPr>
        <p:spPr>
          <a:xfrm>
            <a:off x="4883822" y="2832513"/>
            <a:ext cx="4187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10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22BF4F-1A14-C52A-B0AE-0902C8747851}"/>
              </a:ext>
            </a:extLst>
          </p:cNvPr>
          <p:cNvSpPr txBox="1"/>
          <p:nvPr/>
        </p:nvSpPr>
        <p:spPr>
          <a:xfrm>
            <a:off x="5571804" y="2832513"/>
            <a:ext cx="4187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11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E348949-7281-B0AD-4E51-4BCFCE8C40F5}"/>
              </a:ext>
            </a:extLst>
          </p:cNvPr>
          <p:cNvSpPr txBox="1"/>
          <p:nvPr/>
        </p:nvSpPr>
        <p:spPr>
          <a:xfrm>
            <a:off x="6281577" y="2832513"/>
            <a:ext cx="4187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12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월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17E86B16-B8F2-46D6-82D4-CA3672337895}"/>
              </a:ext>
            </a:extLst>
          </p:cNvPr>
          <p:cNvSpPr/>
          <p:nvPr/>
        </p:nvSpPr>
        <p:spPr>
          <a:xfrm>
            <a:off x="571623" y="3205164"/>
            <a:ext cx="1263314" cy="456569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992056E-472E-4A0B-2CD0-531059BDB93F}"/>
              </a:ext>
            </a:extLst>
          </p:cNvPr>
          <p:cNvSpPr txBox="1"/>
          <p:nvPr/>
        </p:nvSpPr>
        <p:spPr>
          <a:xfrm>
            <a:off x="896877" y="3321511"/>
            <a:ext cx="6463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기본이론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A826AA0-6C89-5EA0-6494-B8362A36CB19}"/>
              </a:ext>
            </a:extLst>
          </p:cNvPr>
          <p:cNvSpPr txBox="1"/>
          <p:nvPr/>
        </p:nvSpPr>
        <p:spPr>
          <a:xfrm>
            <a:off x="896877" y="3807296"/>
            <a:ext cx="6463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심화이론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8340D16-9359-A9E4-DE67-9EDD8A25F74B}"/>
              </a:ext>
            </a:extLst>
          </p:cNvPr>
          <p:cNvSpPr txBox="1"/>
          <p:nvPr/>
        </p:nvSpPr>
        <p:spPr>
          <a:xfrm>
            <a:off x="1888240" y="3246235"/>
            <a:ext cx="72327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핵심요약</a:t>
            </a:r>
            <a:endParaRPr lang="en-US" altLang="ko-KR" sz="1050" b="1" spc="-15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+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문제풀이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483FA83-D7A7-B788-BA5F-6A5529AA62A3}"/>
              </a:ext>
            </a:extLst>
          </p:cNvPr>
          <p:cNvSpPr txBox="1"/>
          <p:nvPr/>
        </p:nvSpPr>
        <p:spPr>
          <a:xfrm>
            <a:off x="3431786" y="3244839"/>
            <a:ext cx="64633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파이널</a:t>
            </a:r>
            <a:endParaRPr lang="en-US" altLang="ko-KR" sz="1050" b="1" spc="-15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모의고사</a:t>
            </a:r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D7E65A5B-5D6D-8D97-B8A8-FADAF36446FD}"/>
              </a:ext>
            </a:extLst>
          </p:cNvPr>
          <p:cNvSpPr/>
          <p:nvPr/>
        </p:nvSpPr>
        <p:spPr>
          <a:xfrm>
            <a:off x="2674637" y="3205567"/>
            <a:ext cx="669686" cy="456569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FC6B9D1-BB66-EA93-90A6-6E96382F4FDF}"/>
              </a:ext>
            </a:extLst>
          </p:cNvPr>
          <p:cNvSpPr txBox="1"/>
          <p:nvPr/>
        </p:nvSpPr>
        <p:spPr>
          <a:xfrm>
            <a:off x="2697992" y="3246638"/>
            <a:ext cx="64633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동형</a:t>
            </a:r>
            <a:endParaRPr lang="en-US" altLang="ko-KR" sz="1050" b="1" spc="-15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모의고사</a:t>
            </a: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14EC5089-7587-7C4F-B0AA-79D7B33E1FC0}"/>
              </a:ext>
            </a:extLst>
          </p:cNvPr>
          <p:cNvSpPr/>
          <p:nvPr/>
        </p:nvSpPr>
        <p:spPr>
          <a:xfrm>
            <a:off x="4078117" y="2276877"/>
            <a:ext cx="1263314" cy="45656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CAB81CE-7759-1EC7-7A4F-5736EF92E1A5}"/>
              </a:ext>
            </a:extLst>
          </p:cNvPr>
          <p:cNvSpPr txBox="1"/>
          <p:nvPr/>
        </p:nvSpPr>
        <p:spPr>
          <a:xfrm>
            <a:off x="4403833" y="2393224"/>
            <a:ext cx="6463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기본이론</a:t>
            </a: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B3A02FA2-F91D-E784-CE27-EF06C8124F7B}"/>
              </a:ext>
            </a:extLst>
          </p:cNvPr>
          <p:cNvSpPr/>
          <p:nvPr/>
        </p:nvSpPr>
        <p:spPr>
          <a:xfrm>
            <a:off x="5496774" y="2266816"/>
            <a:ext cx="1219317" cy="45656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606B51C-D15B-FF0D-B2AE-168DF8CCB968}"/>
              </a:ext>
            </a:extLst>
          </p:cNvPr>
          <p:cNvSpPr txBox="1"/>
          <p:nvPr/>
        </p:nvSpPr>
        <p:spPr>
          <a:xfrm>
            <a:off x="5769263" y="2392290"/>
            <a:ext cx="67518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심화 기출</a:t>
            </a:r>
          </a:p>
        </p:txBody>
      </p:sp>
      <p:sp>
        <p:nvSpPr>
          <p:cNvPr id="86" name="사각형: 둥근 모서리 85">
            <a:extLst>
              <a:ext uri="{FF2B5EF4-FFF2-40B4-BE49-F238E27FC236}">
                <a16:creationId xmlns:a16="http://schemas.microsoft.com/office/drawing/2014/main" id="{53685494-834F-3B55-16C2-8E263822DA12}"/>
              </a:ext>
            </a:extLst>
          </p:cNvPr>
          <p:cNvSpPr/>
          <p:nvPr/>
        </p:nvSpPr>
        <p:spPr>
          <a:xfrm>
            <a:off x="8260002" y="2275524"/>
            <a:ext cx="646331" cy="456569"/>
          </a:xfrm>
          <a:prstGeom prst="roundRect">
            <a:avLst/>
          </a:prstGeom>
          <a:solidFill>
            <a:srgbClr val="F4B18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D4D6D36-3CC1-8BE3-1858-66FBDCCC0565}"/>
              </a:ext>
            </a:extLst>
          </p:cNvPr>
          <p:cNvSpPr txBox="1"/>
          <p:nvPr/>
        </p:nvSpPr>
        <p:spPr>
          <a:xfrm>
            <a:off x="8272347" y="2323800"/>
            <a:ext cx="64633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파이널</a:t>
            </a:r>
            <a:endParaRPr lang="en-US" altLang="ko-KR" sz="1050" b="1" spc="-15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모의고사</a:t>
            </a:r>
          </a:p>
        </p:txBody>
      </p:sp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D8611BD3-388C-0401-27B8-B84302B8F8B8}"/>
              </a:ext>
            </a:extLst>
          </p:cNvPr>
          <p:cNvSpPr/>
          <p:nvPr/>
        </p:nvSpPr>
        <p:spPr>
          <a:xfrm>
            <a:off x="7542633" y="2265438"/>
            <a:ext cx="646331" cy="456569"/>
          </a:xfrm>
          <a:prstGeom prst="roundRect">
            <a:avLst/>
          </a:prstGeom>
          <a:solidFill>
            <a:srgbClr val="F4B18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37C905FD-FA25-2496-8E30-051FB427AB25}"/>
              </a:ext>
            </a:extLst>
          </p:cNvPr>
          <p:cNvSpPr/>
          <p:nvPr/>
        </p:nvSpPr>
        <p:spPr>
          <a:xfrm>
            <a:off x="6797858" y="2265438"/>
            <a:ext cx="679792" cy="456569"/>
          </a:xfrm>
          <a:prstGeom prst="roundRect">
            <a:avLst/>
          </a:prstGeom>
          <a:solidFill>
            <a:srgbClr val="F4B18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29680B9-9291-5C35-2612-C20F49F8A34B}"/>
              </a:ext>
            </a:extLst>
          </p:cNvPr>
          <p:cNvSpPr txBox="1"/>
          <p:nvPr/>
        </p:nvSpPr>
        <p:spPr>
          <a:xfrm>
            <a:off x="6775186" y="2315110"/>
            <a:ext cx="72327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핵심요약</a:t>
            </a:r>
            <a:endParaRPr lang="en-US" altLang="ko-KR" sz="1050" b="1" spc="-15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1050" b="1" spc="-150" dirty="0">
                <a:solidFill>
                  <a:schemeClr val="bg1"/>
                </a:solidFill>
                <a:latin typeface="+mn-ea"/>
              </a:rPr>
              <a:t>+</a:t>
            </a:r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문제풀이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5E6B13C-9B26-3888-6CC1-532A3214C87D}"/>
              </a:ext>
            </a:extLst>
          </p:cNvPr>
          <p:cNvSpPr txBox="1"/>
          <p:nvPr/>
        </p:nvSpPr>
        <p:spPr>
          <a:xfrm>
            <a:off x="7565902" y="2313714"/>
            <a:ext cx="64633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동형</a:t>
            </a:r>
            <a:endParaRPr lang="en-US" altLang="ko-KR" sz="1050" b="1" spc="-15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모의고사</a:t>
            </a:r>
          </a:p>
        </p:txBody>
      </p: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81614EA7-1F42-0FF6-06A3-7310CC61291B}"/>
              </a:ext>
            </a:extLst>
          </p:cNvPr>
          <p:cNvCxnSpPr>
            <a:cxnSpLocks/>
            <a:stCxn id="100" idx="2"/>
          </p:cNvCxnSpPr>
          <p:nvPr/>
        </p:nvCxnSpPr>
        <p:spPr>
          <a:xfrm>
            <a:off x="4008817" y="1727152"/>
            <a:ext cx="0" cy="112588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사각형: 둥근 모서리 99">
            <a:extLst>
              <a:ext uri="{FF2B5EF4-FFF2-40B4-BE49-F238E27FC236}">
                <a16:creationId xmlns:a16="http://schemas.microsoft.com/office/drawing/2014/main" id="{24E16B59-FFCC-5A18-F2DC-E75FB2A57FA9}"/>
              </a:ext>
            </a:extLst>
          </p:cNvPr>
          <p:cNvSpPr/>
          <p:nvPr/>
        </p:nvSpPr>
        <p:spPr>
          <a:xfrm>
            <a:off x="3377160" y="1270583"/>
            <a:ext cx="1263314" cy="4565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0000"/>
                </a:solidFill>
              </a:rPr>
              <a:t>23</a:t>
            </a:r>
            <a:r>
              <a:rPr lang="ko-KR" altLang="en-US" sz="1100" dirty="0">
                <a:solidFill>
                  <a:srgbClr val="FF0000"/>
                </a:solidFill>
              </a:rPr>
              <a:t>년 </a:t>
            </a:r>
            <a:r>
              <a:rPr lang="en-US" altLang="ko-KR" sz="1100" dirty="0">
                <a:solidFill>
                  <a:srgbClr val="FF0000"/>
                </a:solidFill>
              </a:rPr>
              <a:t>2</a:t>
            </a:r>
            <a:r>
              <a:rPr lang="ko-KR" altLang="en-US" sz="1100" dirty="0">
                <a:solidFill>
                  <a:srgbClr val="FF0000"/>
                </a:solidFill>
              </a:rPr>
              <a:t>차 시험</a:t>
            </a:r>
            <a:endParaRPr lang="en-US" altLang="ko-KR" sz="1100" dirty="0">
              <a:solidFill>
                <a:srgbClr val="FF0000"/>
              </a:solidFill>
            </a:endParaRPr>
          </a:p>
          <a:p>
            <a:pPr algn="ctr"/>
            <a:r>
              <a:rPr lang="en-US" altLang="ko-KR" sz="1100" dirty="0">
                <a:solidFill>
                  <a:srgbClr val="FF0000"/>
                </a:solidFill>
              </a:rPr>
              <a:t>(8</a:t>
            </a:r>
            <a:r>
              <a:rPr lang="ko-KR" altLang="en-US" sz="1100" dirty="0">
                <a:solidFill>
                  <a:srgbClr val="FF0000"/>
                </a:solidFill>
              </a:rPr>
              <a:t>월 </a:t>
            </a:r>
            <a:r>
              <a:rPr lang="en-US" altLang="ko-KR" sz="1100" dirty="0">
                <a:solidFill>
                  <a:srgbClr val="FF0000"/>
                </a:solidFill>
              </a:rPr>
              <a:t>19</a:t>
            </a:r>
            <a:r>
              <a:rPr lang="ko-KR" altLang="en-US" sz="1100" dirty="0">
                <a:solidFill>
                  <a:srgbClr val="FF0000"/>
                </a:solidFill>
              </a:rPr>
              <a:t>일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8D7B3366-CEA3-DF26-2D40-5D668124222A}"/>
              </a:ext>
            </a:extLst>
          </p:cNvPr>
          <p:cNvSpPr/>
          <p:nvPr/>
        </p:nvSpPr>
        <p:spPr>
          <a:xfrm>
            <a:off x="637425" y="4338191"/>
            <a:ext cx="760576" cy="23772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A1434DAF-5925-EA2A-E8C7-4C51EA29FE8A}"/>
              </a:ext>
            </a:extLst>
          </p:cNvPr>
          <p:cNvSpPr/>
          <p:nvPr/>
        </p:nvSpPr>
        <p:spPr>
          <a:xfrm>
            <a:off x="1429891" y="4326578"/>
            <a:ext cx="760576" cy="23772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A5326DED-EDCE-BB89-A0EB-9A4D8910020B}"/>
              </a:ext>
            </a:extLst>
          </p:cNvPr>
          <p:cNvSpPr txBox="1"/>
          <p:nvPr/>
        </p:nvSpPr>
        <p:spPr>
          <a:xfrm>
            <a:off x="684618" y="4360471"/>
            <a:ext cx="6735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spc="-150" dirty="0">
                <a:solidFill>
                  <a:schemeClr val="bg1"/>
                </a:solidFill>
                <a:latin typeface="+mn-ea"/>
              </a:rPr>
              <a:t>23</a:t>
            </a:r>
            <a:r>
              <a:rPr lang="ko-KR" altLang="en-US" sz="800" b="1" spc="-150" dirty="0">
                <a:solidFill>
                  <a:schemeClr val="bg1"/>
                </a:solidFill>
                <a:latin typeface="+mn-ea"/>
              </a:rPr>
              <a:t>년 </a:t>
            </a:r>
            <a:r>
              <a:rPr lang="en-US" altLang="ko-KR" sz="800" b="1" spc="-150" dirty="0">
                <a:solidFill>
                  <a:schemeClr val="bg1"/>
                </a:solidFill>
                <a:latin typeface="+mn-ea"/>
              </a:rPr>
              <a:t>2</a:t>
            </a:r>
            <a:r>
              <a:rPr lang="ko-KR" altLang="en-US" sz="800" b="1" spc="-150" dirty="0">
                <a:solidFill>
                  <a:schemeClr val="bg1"/>
                </a:solidFill>
                <a:latin typeface="+mn-ea"/>
              </a:rPr>
              <a:t>차 대비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183FFA2-033C-3FC0-74F8-6144F246B70A}"/>
              </a:ext>
            </a:extLst>
          </p:cNvPr>
          <p:cNvSpPr txBox="1"/>
          <p:nvPr/>
        </p:nvSpPr>
        <p:spPr>
          <a:xfrm>
            <a:off x="1477084" y="4348858"/>
            <a:ext cx="6735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b="1" spc="-150" dirty="0">
                <a:solidFill>
                  <a:schemeClr val="bg1"/>
                </a:solidFill>
                <a:latin typeface="+mn-ea"/>
              </a:rPr>
              <a:t>24</a:t>
            </a:r>
            <a:r>
              <a:rPr lang="ko-KR" altLang="en-US" sz="800" b="1" spc="-150" dirty="0">
                <a:solidFill>
                  <a:schemeClr val="bg1"/>
                </a:solidFill>
                <a:latin typeface="+mn-ea"/>
              </a:rPr>
              <a:t>년 </a:t>
            </a:r>
            <a:r>
              <a:rPr lang="en-US" altLang="ko-KR" sz="800" b="1" spc="-150" dirty="0">
                <a:solidFill>
                  <a:schemeClr val="bg1"/>
                </a:solidFill>
                <a:latin typeface="+mn-ea"/>
              </a:rPr>
              <a:t>1</a:t>
            </a:r>
            <a:r>
              <a:rPr lang="ko-KR" altLang="en-US" sz="800" b="1" spc="-150" dirty="0">
                <a:solidFill>
                  <a:schemeClr val="bg1"/>
                </a:solidFill>
                <a:latin typeface="+mn-ea"/>
              </a:rPr>
              <a:t>차 대비</a:t>
            </a:r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9BD49552-8547-C816-C840-4B30250B25F2}"/>
              </a:ext>
            </a:extLst>
          </p:cNvPr>
          <p:cNvSpPr/>
          <p:nvPr/>
        </p:nvSpPr>
        <p:spPr>
          <a:xfrm>
            <a:off x="296333" y="1185333"/>
            <a:ext cx="8978862" cy="304800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3" name="그림 112">
            <a:extLst>
              <a:ext uri="{FF2B5EF4-FFF2-40B4-BE49-F238E27FC236}">
                <a16:creationId xmlns:a16="http://schemas.microsoft.com/office/drawing/2014/main" id="{5A115211-2110-DD01-5B5E-13BC73E90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241" y="315192"/>
            <a:ext cx="348630" cy="426536"/>
          </a:xfrm>
          <a:prstGeom prst="rect">
            <a:avLst/>
          </a:prstGeom>
        </p:spPr>
      </p:pic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5FA8DA5E-F8FA-14B3-3BB3-D2CBB423941B}"/>
              </a:ext>
            </a:extLst>
          </p:cNvPr>
          <p:cNvSpPr/>
          <p:nvPr/>
        </p:nvSpPr>
        <p:spPr>
          <a:xfrm>
            <a:off x="4078117" y="1786503"/>
            <a:ext cx="1263314" cy="45656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223D5110-FFA5-18B3-659B-A7B2672F40A7}"/>
              </a:ext>
            </a:extLst>
          </p:cNvPr>
          <p:cNvSpPr txBox="1"/>
          <p:nvPr/>
        </p:nvSpPr>
        <p:spPr>
          <a:xfrm>
            <a:off x="4403833" y="1902850"/>
            <a:ext cx="6463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spc="-150" dirty="0">
                <a:solidFill>
                  <a:schemeClr val="bg1"/>
                </a:solidFill>
                <a:latin typeface="+mn-ea"/>
              </a:rPr>
              <a:t>심화이론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875CF4-CEE3-DC5F-7A2B-1793F3D4015D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5170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8C2322F-B1DB-743A-A701-25EBDFAB8EF8}"/>
              </a:ext>
            </a:extLst>
          </p:cNvPr>
          <p:cNvSpPr/>
          <p:nvPr/>
        </p:nvSpPr>
        <p:spPr>
          <a:xfrm>
            <a:off x="1297278" y="406085"/>
            <a:ext cx="7008522" cy="110098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83AA56-2755-E422-D120-B990579C704C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FDEFAA-EAAA-D743-8A3E-897B3C18C057}"/>
              </a:ext>
            </a:extLst>
          </p:cNvPr>
          <p:cNvSpPr txBox="1"/>
          <p:nvPr/>
        </p:nvSpPr>
        <p:spPr>
          <a:xfrm>
            <a:off x="2387749" y="452244"/>
            <a:ext cx="492474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-150" dirty="0">
                <a:latin typeface="+mn-ea"/>
              </a:rPr>
              <a:t>수험생이 아닌 합격생을 만드는</a:t>
            </a:r>
            <a:endParaRPr lang="en-US" altLang="ko-KR" sz="2800" b="1" spc="-150" dirty="0">
              <a:latin typeface="+mn-ea"/>
            </a:endParaRPr>
          </a:p>
          <a:p>
            <a:pPr algn="ctr"/>
            <a:r>
              <a:rPr lang="ko-KR" altLang="en-US" sz="2800" b="1" spc="-150" dirty="0">
                <a:latin typeface="+mn-ea"/>
              </a:rPr>
              <a:t>미래인재 학습 관리 서비스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A0165C0-FB72-656C-9F6E-4ACE1FCD1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060" y="1578503"/>
            <a:ext cx="7086600" cy="41243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D404869-0828-ABF1-DDA2-E13B49E2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347" y="406085"/>
            <a:ext cx="333919" cy="3858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48095B-FB4F-69F4-B085-F61FCE5E914E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6624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13</a:t>
            </a:fld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3E7D73B-EE39-EAA0-3764-52C6BAE18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060" y="556945"/>
            <a:ext cx="7029450" cy="429577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1204457D-6B2E-4390-8ADD-AF0AD1814492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AC31AE-FA02-271A-923E-6D9A69BCC025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9334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5A3B3B5-22D0-C1B1-8086-4F0DB3150454}"/>
              </a:ext>
            </a:extLst>
          </p:cNvPr>
          <p:cNvSpPr/>
          <p:nvPr/>
        </p:nvSpPr>
        <p:spPr>
          <a:xfrm>
            <a:off x="1297278" y="406085"/>
            <a:ext cx="7008522" cy="99676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94602F7-3535-3E82-9A9B-41D90F318219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93B258-BA30-8D36-A3FB-2C2104AC7439}"/>
              </a:ext>
            </a:extLst>
          </p:cNvPr>
          <p:cNvSpPr txBox="1"/>
          <p:nvPr/>
        </p:nvSpPr>
        <p:spPr>
          <a:xfrm>
            <a:off x="2369087" y="401444"/>
            <a:ext cx="43524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-150" dirty="0">
                <a:latin typeface="+mn-ea"/>
              </a:rPr>
              <a:t>합격에 필요한 것은 모두 多</a:t>
            </a:r>
            <a:endParaRPr lang="en-US" altLang="ko-KR" sz="2800" b="1" spc="-150" dirty="0">
              <a:latin typeface="+mn-ea"/>
            </a:endParaRPr>
          </a:p>
          <a:p>
            <a:pPr algn="ctr"/>
            <a:r>
              <a:rPr lang="ko-KR" altLang="en-US" sz="2800" b="1" spc="-150" dirty="0">
                <a:latin typeface="+mn-ea"/>
              </a:rPr>
              <a:t>미래패스 추가 혜택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862AED-9F0E-B672-8430-0F864648BCB7}"/>
              </a:ext>
            </a:extLst>
          </p:cNvPr>
          <p:cNvSpPr txBox="1"/>
          <p:nvPr/>
        </p:nvSpPr>
        <p:spPr>
          <a:xfrm>
            <a:off x="1299060" y="1691408"/>
            <a:ext cx="6999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150" dirty="0">
                <a:latin typeface="+mn-ea"/>
              </a:rPr>
              <a:t>영어 한국사 </a:t>
            </a:r>
            <a:r>
              <a:rPr lang="ko-KR" altLang="en-US" sz="2400" b="1" spc="-150" dirty="0" err="1">
                <a:latin typeface="+mn-ea"/>
              </a:rPr>
              <a:t>검정제</a:t>
            </a:r>
            <a:r>
              <a:rPr lang="ko-KR" altLang="en-US" sz="2400" b="1" spc="-150" dirty="0">
                <a:latin typeface="+mn-ea"/>
              </a:rPr>
              <a:t> </a:t>
            </a:r>
            <a:r>
              <a:rPr lang="en-US" altLang="ko-KR" sz="2400" b="1" spc="-150" dirty="0">
                <a:latin typeface="+mn-ea"/>
              </a:rPr>
              <a:t>: G-TELP / </a:t>
            </a:r>
            <a:r>
              <a:rPr lang="ko-KR" altLang="en-US" sz="2400" b="1" spc="-150" dirty="0" err="1">
                <a:latin typeface="+mn-ea"/>
              </a:rPr>
              <a:t>한능검</a:t>
            </a:r>
            <a:r>
              <a:rPr lang="ko-KR" altLang="en-US" sz="2400" b="1" spc="-150" dirty="0">
                <a:latin typeface="+mn-ea"/>
              </a:rPr>
              <a:t> 강의 무료 제공</a:t>
            </a:r>
            <a:endParaRPr lang="en-US" altLang="ko-KR" sz="2400" b="1" spc="-150" dirty="0">
              <a:latin typeface="+mn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4398C73-EE8A-DE6D-7657-E284D5124E28}"/>
              </a:ext>
            </a:extLst>
          </p:cNvPr>
          <p:cNvSpPr txBox="1"/>
          <p:nvPr/>
        </p:nvSpPr>
        <p:spPr>
          <a:xfrm>
            <a:off x="837653" y="1604976"/>
            <a:ext cx="621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01.</a:t>
            </a:r>
            <a:endParaRPr lang="ko-KR" altLang="en-US" sz="32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D165158-8437-3B59-C49F-163434EB5BD2}"/>
              </a:ext>
            </a:extLst>
          </p:cNvPr>
          <p:cNvSpPr/>
          <p:nvPr/>
        </p:nvSpPr>
        <p:spPr>
          <a:xfrm>
            <a:off x="1827369" y="2569564"/>
            <a:ext cx="2556289" cy="2466822"/>
          </a:xfrm>
          <a:prstGeom prst="roundRect">
            <a:avLst>
              <a:gd name="adj" fmla="val 611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7FE857AC-ED22-C22F-5BFD-EF3ABD4D2876}"/>
              </a:ext>
            </a:extLst>
          </p:cNvPr>
          <p:cNvSpPr/>
          <p:nvPr/>
        </p:nvSpPr>
        <p:spPr>
          <a:xfrm>
            <a:off x="5128025" y="2569564"/>
            <a:ext cx="2556289" cy="2466822"/>
          </a:xfrm>
          <a:prstGeom prst="roundRect">
            <a:avLst>
              <a:gd name="adj" fmla="val 6112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F6CA8DC-8E72-D80B-F59B-09DA2BEE7E16}"/>
              </a:ext>
            </a:extLst>
          </p:cNvPr>
          <p:cNvSpPr txBox="1"/>
          <p:nvPr/>
        </p:nvSpPr>
        <p:spPr>
          <a:xfrm>
            <a:off x="3077811" y="4477584"/>
            <a:ext cx="150641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000" b="1" dirty="0">
                <a:latin typeface="+mn-ea"/>
              </a:rPr>
              <a:t>G-TELP</a:t>
            </a:r>
          </a:p>
          <a:p>
            <a:pPr algn="l"/>
            <a:r>
              <a:rPr lang="ko-KR" altLang="en-US" sz="2000" b="1" dirty="0">
                <a:latin typeface="+mn-ea"/>
              </a:rPr>
              <a:t>김준기</a:t>
            </a:r>
            <a:r>
              <a:rPr lang="ko-KR" altLang="en-US" sz="1000" b="1" i="0" dirty="0">
                <a:effectLst/>
                <a:latin typeface="+mn-ea"/>
              </a:rPr>
              <a:t> 교수님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DD0871-9E71-4622-8037-098E76A50AB7}"/>
              </a:ext>
            </a:extLst>
          </p:cNvPr>
          <p:cNvSpPr txBox="1"/>
          <p:nvPr/>
        </p:nvSpPr>
        <p:spPr>
          <a:xfrm>
            <a:off x="6425205" y="4280260"/>
            <a:ext cx="150641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1000" b="1" dirty="0" err="1">
                <a:latin typeface="+mn-ea"/>
              </a:rPr>
              <a:t>한능검</a:t>
            </a:r>
            <a:endParaRPr lang="en-US" altLang="ko-KR" sz="1000" b="1" dirty="0">
              <a:latin typeface="+mn-ea"/>
            </a:endParaRPr>
          </a:p>
          <a:p>
            <a:pPr algn="l"/>
            <a:r>
              <a:rPr lang="ko-KR" altLang="en-US" sz="2000" b="1" dirty="0" err="1">
                <a:latin typeface="+mn-ea"/>
              </a:rPr>
              <a:t>원유철</a:t>
            </a:r>
            <a:r>
              <a:rPr lang="ko-KR" altLang="en-US" sz="1000" b="1" i="0" dirty="0">
                <a:effectLst/>
                <a:latin typeface="+mn-ea"/>
              </a:rPr>
              <a:t> 교수님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CBC92F7-9F6A-616F-3578-4D21EA75344A}"/>
              </a:ext>
            </a:extLst>
          </p:cNvPr>
          <p:cNvSpPr txBox="1"/>
          <p:nvPr/>
        </p:nvSpPr>
        <p:spPr>
          <a:xfrm>
            <a:off x="1745078" y="2607113"/>
            <a:ext cx="26542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+mn-ea"/>
              </a:rPr>
              <a:t>어법 하나로 </a:t>
            </a:r>
            <a:r>
              <a:rPr lang="en-US" altLang="ko-KR" sz="1400" b="1" dirty="0">
                <a:latin typeface="+mn-ea"/>
              </a:rPr>
              <a:t>G-TELP </a:t>
            </a:r>
            <a:r>
              <a:rPr lang="ko-KR" altLang="en-US" sz="1400" b="1" dirty="0">
                <a:latin typeface="+mn-ea"/>
              </a:rPr>
              <a:t>정복</a:t>
            </a:r>
            <a:r>
              <a:rPr lang="en-US" altLang="ko-KR" sz="1400" b="1" dirty="0">
                <a:latin typeface="+mn-ea"/>
              </a:rPr>
              <a:t>!</a:t>
            </a:r>
          </a:p>
          <a:p>
            <a:pPr algn="ctr"/>
            <a:r>
              <a:rPr lang="en-US" altLang="ko-KR" sz="1400" b="1" i="0" dirty="0">
                <a:effectLst/>
                <a:latin typeface="+mn-ea"/>
              </a:rPr>
              <a:t>5</a:t>
            </a:r>
            <a:r>
              <a:rPr lang="ko-KR" altLang="en-US" sz="1400" b="1" i="0" dirty="0">
                <a:effectLst/>
                <a:latin typeface="+mn-ea"/>
              </a:rPr>
              <a:t>일만에 끝내는 </a:t>
            </a:r>
            <a:r>
              <a:rPr lang="en-US" altLang="ko-KR" sz="1400" b="1" dirty="0">
                <a:latin typeface="+mn-ea"/>
              </a:rPr>
              <a:t>G-TELP</a:t>
            </a:r>
            <a:endParaRPr lang="ko-KR" altLang="en-US" sz="1400" b="1" i="0" dirty="0">
              <a:effectLst/>
              <a:latin typeface="+mn-ea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BAF00F47-E802-086F-722B-3302A96A5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098" y="3299786"/>
            <a:ext cx="1148244" cy="152471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E4D7A83-BFC0-8383-8109-9427A32F123E}"/>
              </a:ext>
            </a:extLst>
          </p:cNvPr>
          <p:cNvSpPr txBox="1"/>
          <p:nvPr/>
        </p:nvSpPr>
        <p:spPr>
          <a:xfrm>
            <a:off x="3026342" y="3306276"/>
            <a:ext cx="140231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◎ 각 </a:t>
            </a:r>
            <a:r>
              <a:rPr kumimoji="0" lang="ko-KR" altLang="en-US" sz="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챕터별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실전 시험에서 적용할 수 있는 암기법과 문제풀이 전략 전수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◎ </a:t>
            </a: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G-TELP 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기출 유형의 독해 문제를 풀면서 독해 문제 풀이 전략을 학습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2B5643D-E702-5ECD-8F4A-34BBA302CF30}"/>
              </a:ext>
            </a:extLst>
          </p:cNvPr>
          <p:cNvSpPr txBox="1"/>
          <p:nvPr/>
        </p:nvSpPr>
        <p:spPr>
          <a:xfrm>
            <a:off x="4965052" y="2607113"/>
            <a:ext cx="29665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+mn-ea"/>
              </a:rPr>
              <a:t>한 시대가 한 장면으로</a:t>
            </a:r>
            <a:r>
              <a:rPr lang="en-US" altLang="ko-KR" sz="1400" b="1" dirty="0">
                <a:latin typeface="+mn-ea"/>
              </a:rPr>
              <a:t>!</a:t>
            </a:r>
          </a:p>
          <a:p>
            <a:pPr algn="ctr"/>
            <a:r>
              <a:rPr lang="ko-KR" altLang="en-US" sz="1400" b="1" i="0" dirty="0">
                <a:effectLst/>
                <a:latin typeface="+mn-ea"/>
              </a:rPr>
              <a:t>한 장으로 마스터하는 </a:t>
            </a:r>
            <a:r>
              <a:rPr lang="ko-KR" altLang="en-US" sz="1400" b="1" i="0" dirty="0" err="1">
                <a:effectLst/>
                <a:latin typeface="+mn-ea"/>
              </a:rPr>
              <a:t>한능검</a:t>
            </a:r>
            <a:endParaRPr lang="ko-KR" altLang="en-US" sz="1400" b="1" i="0" dirty="0">
              <a:effectLst/>
              <a:latin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4999E8-5E39-8321-76F2-2535F1DEFDBF}"/>
              </a:ext>
            </a:extLst>
          </p:cNvPr>
          <p:cNvSpPr txBox="1"/>
          <p:nvPr/>
        </p:nvSpPr>
        <p:spPr>
          <a:xfrm>
            <a:off x="6406169" y="3257840"/>
            <a:ext cx="14023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◎ </a:t>
            </a:r>
            <a:r>
              <a:rPr lang="ko-KR" altLang="en-US" sz="8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시험에 반복 출제되는 주제를 빠르게 정리</a:t>
            </a:r>
            <a:endParaRPr lang="en-US" altLang="ko-KR" sz="800" b="1" dirty="0">
              <a:solidFill>
                <a:prstClr val="black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◎ </a:t>
            </a:r>
            <a:r>
              <a:rPr kumimoji="0" lang="ko-KR" altLang="en-US" sz="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초단기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이론강의 </a:t>
            </a: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회독 </a:t>
            </a: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+ </a:t>
            </a:r>
            <a:r>
              <a:rPr kumimoji="0" lang="ko-KR" altLang="en-US" sz="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한국사 </a:t>
            </a:r>
            <a:r>
              <a:rPr lang="ko-KR" altLang="en-US" sz="8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키워드 </a:t>
            </a:r>
            <a:r>
              <a:rPr lang="en-US" altLang="ko-KR" sz="8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N</a:t>
            </a:r>
            <a:r>
              <a:rPr lang="ko-KR" altLang="en-US" sz="800" b="1" dirty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제 복습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972E3BFC-1489-75D7-9E27-6D52801B7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634" y="3294793"/>
            <a:ext cx="1230535" cy="15434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04AA7D5-B008-B25B-395B-328E396B9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653" y="427491"/>
            <a:ext cx="333919" cy="3549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5EAE28-0961-8D1D-4F8B-9AC903C1320A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3151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B1375C-4289-63E6-7C96-441323E2801B}"/>
              </a:ext>
            </a:extLst>
          </p:cNvPr>
          <p:cNvSpPr/>
          <p:nvPr/>
        </p:nvSpPr>
        <p:spPr>
          <a:xfrm>
            <a:off x="234892" y="255373"/>
            <a:ext cx="8976219" cy="63719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CBD533-A4A7-C57F-DE1F-11DD5C277C4A}"/>
              </a:ext>
            </a:extLst>
          </p:cNvPr>
          <p:cNvSpPr txBox="1"/>
          <p:nvPr/>
        </p:nvSpPr>
        <p:spPr>
          <a:xfrm>
            <a:off x="1519366" y="666941"/>
            <a:ext cx="4294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150" dirty="0">
                <a:latin typeface="+mn-ea"/>
              </a:rPr>
              <a:t>온라인 실전 모의고사 무료 응시</a:t>
            </a:r>
            <a:endParaRPr lang="en-US" altLang="ko-KR" sz="2400" b="1" spc="-15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BA3239-FC19-AFB9-F867-383C92F46C6E}"/>
              </a:ext>
            </a:extLst>
          </p:cNvPr>
          <p:cNvSpPr txBox="1"/>
          <p:nvPr/>
        </p:nvSpPr>
        <p:spPr>
          <a:xfrm>
            <a:off x="888453" y="580509"/>
            <a:ext cx="621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02.</a:t>
            </a:r>
            <a:endParaRPr lang="ko-KR" altLang="en-US" sz="32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D73686-5111-1F03-1F34-442E70AA1B46}"/>
              </a:ext>
            </a:extLst>
          </p:cNvPr>
          <p:cNvSpPr txBox="1"/>
          <p:nvPr/>
        </p:nvSpPr>
        <p:spPr>
          <a:xfrm>
            <a:off x="1236652" y="1490420"/>
            <a:ext cx="5950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01</a:t>
            </a:r>
            <a:endParaRPr lang="ko-KR" altLang="en-US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86829D-44D0-A62E-5E55-9E48CD8A7DCF}"/>
              </a:ext>
            </a:extLst>
          </p:cNvPr>
          <p:cNvSpPr txBox="1"/>
          <p:nvPr/>
        </p:nvSpPr>
        <p:spPr>
          <a:xfrm>
            <a:off x="1882949" y="1490420"/>
            <a:ext cx="1747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이름이 곧 실력</a:t>
            </a:r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A7A89-D03C-A0E4-04BC-843226961307}"/>
              </a:ext>
            </a:extLst>
          </p:cNvPr>
          <p:cNvSpPr txBox="1"/>
          <p:nvPr/>
        </p:nvSpPr>
        <p:spPr>
          <a:xfrm>
            <a:off x="1882949" y="1837373"/>
            <a:ext cx="3620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실제 출제 </a:t>
            </a:r>
            <a:r>
              <a:rPr lang="ko-KR" altLang="en-US" sz="1400" b="1" kern="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위원급</a:t>
            </a:r>
            <a:r>
              <a:rPr lang="ko-KR" altLang="en-US" sz="1400" b="1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전문 교수진</a:t>
            </a:r>
            <a:r>
              <a:rPr lang="en-US" altLang="ko-KR" sz="1400" b="1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</a:p>
          <a:p>
            <a:r>
              <a:rPr lang="ko-KR" altLang="en-US" sz="1400" b="1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미래인재 </a:t>
            </a:r>
            <a:r>
              <a:rPr lang="en-US" altLang="ko-KR" sz="1400" b="1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‘</a:t>
            </a:r>
            <a:r>
              <a:rPr lang="ko-KR" altLang="en-US" sz="1400" b="1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신광은 </a:t>
            </a:r>
            <a:r>
              <a:rPr lang="ko-KR" altLang="en-US" sz="1400" b="1" kern="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경찰팀</a:t>
            </a:r>
            <a:r>
              <a:rPr lang="en-US" altLang="ko-KR" sz="1400" b="1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‘ </a:t>
            </a:r>
            <a:r>
              <a:rPr lang="ko-KR" altLang="en-US" sz="1400" b="1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직접 출제</a:t>
            </a:r>
            <a:endParaRPr lang="en-US" altLang="ko-KR" sz="1400" b="1" kern="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74089A8-2E89-64F8-24F5-F847527F0158}"/>
              </a:ext>
            </a:extLst>
          </p:cNvPr>
          <p:cNvCxnSpPr>
            <a:cxnSpLocks/>
          </p:cNvCxnSpPr>
          <p:nvPr/>
        </p:nvCxnSpPr>
        <p:spPr>
          <a:xfrm>
            <a:off x="1778903" y="1590040"/>
            <a:ext cx="0" cy="105083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E01F99-F600-52EB-0FF2-D19F47373D44}"/>
              </a:ext>
            </a:extLst>
          </p:cNvPr>
          <p:cNvSpPr txBox="1"/>
          <p:nvPr/>
        </p:nvSpPr>
        <p:spPr>
          <a:xfrm>
            <a:off x="1667380" y="2728441"/>
            <a:ext cx="5950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02</a:t>
            </a:r>
            <a:endParaRPr lang="ko-KR" altLang="en-US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5F63C9-4F20-227F-C03F-D5A565142870}"/>
              </a:ext>
            </a:extLst>
          </p:cNvPr>
          <p:cNvSpPr txBox="1"/>
          <p:nvPr/>
        </p:nvSpPr>
        <p:spPr>
          <a:xfrm>
            <a:off x="2266376" y="2728441"/>
            <a:ext cx="244490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정확하고 분명하게</a:t>
            </a:r>
            <a:endParaRPr lang="en-US" altLang="ko-KR" sz="1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단계에 걸친</a:t>
            </a:r>
            <a:endParaRPr lang="en-US" altLang="ko-KR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문항 출제 검수 시스템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1645075-7CD6-54D0-CF43-27C9AF595D06}"/>
              </a:ext>
            </a:extLst>
          </p:cNvPr>
          <p:cNvCxnSpPr>
            <a:cxnSpLocks/>
          </p:cNvCxnSpPr>
          <p:nvPr/>
        </p:nvCxnSpPr>
        <p:spPr>
          <a:xfrm>
            <a:off x="2209631" y="2828061"/>
            <a:ext cx="0" cy="94698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1EB787D-197C-2AA8-E32B-5BBD4E519608}"/>
              </a:ext>
            </a:extLst>
          </p:cNvPr>
          <p:cNvSpPr txBox="1"/>
          <p:nvPr/>
        </p:nvSpPr>
        <p:spPr>
          <a:xfrm>
            <a:off x="2038872" y="3982585"/>
            <a:ext cx="5950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03</a:t>
            </a:r>
            <a:endParaRPr lang="ko-KR" altLang="en-US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D8A429-4FE5-A387-96DC-D54325A8A1A4}"/>
              </a:ext>
            </a:extLst>
          </p:cNvPr>
          <p:cNvSpPr txBox="1"/>
          <p:nvPr/>
        </p:nvSpPr>
        <p:spPr>
          <a:xfrm>
            <a:off x="2637868" y="3982585"/>
            <a:ext cx="267092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출제비율</a:t>
            </a:r>
            <a:r>
              <a:rPr lang="en-US" altLang="ko-KR" sz="1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출제유형 완벽 분석</a:t>
            </a:r>
            <a:endParaRPr lang="en-US" altLang="ko-KR" sz="1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실제 시험과 가장 유사한</a:t>
            </a:r>
            <a:endParaRPr lang="en-US" altLang="ko-KR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미래인재 모의고사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FC4C940-5407-0DF4-CEFE-D594EEA42952}"/>
              </a:ext>
            </a:extLst>
          </p:cNvPr>
          <p:cNvCxnSpPr>
            <a:cxnSpLocks/>
          </p:cNvCxnSpPr>
          <p:nvPr/>
        </p:nvCxnSpPr>
        <p:spPr>
          <a:xfrm>
            <a:off x="2581123" y="4082205"/>
            <a:ext cx="0" cy="71982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D0E6E8F-4C26-B190-B341-4B2D0BE4FC5A}"/>
              </a:ext>
            </a:extLst>
          </p:cNvPr>
          <p:cNvSpPr txBox="1"/>
          <p:nvPr/>
        </p:nvSpPr>
        <p:spPr>
          <a:xfrm>
            <a:off x="2428165" y="5120956"/>
            <a:ext cx="5950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04</a:t>
            </a:r>
            <a:endParaRPr lang="ko-KR" altLang="en-US" sz="28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C27321E-1FB6-79A3-97F3-C2F11742C6FE}"/>
              </a:ext>
            </a:extLst>
          </p:cNvPr>
          <p:cNvSpPr txBox="1"/>
          <p:nvPr/>
        </p:nvSpPr>
        <p:spPr>
          <a:xfrm>
            <a:off x="3027161" y="5120956"/>
            <a:ext cx="3368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최신 출제 경향과 다양한 문항</a:t>
            </a:r>
            <a:r>
              <a:rPr lang="en-US" altLang="ko-KR" sz="1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14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출제 비율</a:t>
            </a:r>
            <a:endParaRPr lang="en-US" altLang="ko-KR" sz="1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경찰공무원 전용 모의고사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2F65976-3317-1257-DC9A-EED7FB179455}"/>
              </a:ext>
            </a:extLst>
          </p:cNvPr>
          <p:cNvCxnSpPr>
            <a:cxnSpLocks/>
          </p:cNvCxnSpPr>
          <p:nvPr/>
        </p:nvCxnSpPr>
        <p:spPr>
          <a:xfrm>
            <a:off x="2970416" y="5220576"/>
            <a:ext cx="0" cy="63904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2">
            <a:extLst>
              <a:ext uri="{FF2B5EF4-FFF2-40B4-BE49-F238E27FC236}">
                <a16:creationId xmlns:a16="http://schemas.microsoft.com/office/drawing/2014/main" id="{15F39C9D-E2A2-E992-6A33-62F6CD570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7458">
            <a:off x="5849994" y="1201676"/>
            <a:ext cx="2154666" cy="3024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타원 17">
            <a:extLst>
              <a:ext uri="{FF2B5EF4-FFF2-40B4-BE49-F238E27FC236}">
                <a16:creationId xmlns:a16="http://schemas.microsoft.com/office/drawing/2014/main" id="{EA8D71CB-F97A-CA33-5E70-B2F6FA41243F}"/>
              </a:ext>
            </a:extLst>
          </p:cNvPr>
          <p:cNvSpPr/>
          <p:nvPr/>
        </p:nvSpPr>
        <p:spPr>
          <a:xfrm>
            <a:off x="6042952" y="2013640"/>
            <a:ext cx="1906634" cy="1906632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79000">
                <a:schemeClr val="accent2">
                  <a:lumMod val="0"/>
                  <a:lumOff val="10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1F1177-8085-7786-F6A0-BC32A4BB1E83}"/>
              </a:ext>
            </a:extLst>
          </p:cNvPr>
          <p:cNvSpPr txBox="1"/>
          <p:nvPr/>
        </p:nvSpPr>
        <p:spPr>
          <a:xfrm>
            <a:off x="6128141" y="2481367"/>
            <a:ext cx="187058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만족도</a:t>
            </a:r>
            <a:endParaRPr lang="en-US" altLang="ko-KR" sz="2800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28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98%</a:t>
            </a:r>
            <a:endParaRPr lang="ko-KR" altLang="en-US" sz="2800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678F3C-C1BB-A6C5-E106-25C8F3F9701F}"/>
              </a:ext>
            </a:extLst>
          </p:cNvPr>
          <p:cNvSpPr txBox="1"/>
          <p:nvPr/>
        </p:nvSpPr>
        <p:spPr>
          <a:xfrm>
            <a:off x="6203053" y="4475816"/>
            <a:ext cx="32274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※2023.02.26 </a:t>
            </a:r>
            <a:r>
              <a:rPr lang="ko-KR" altLang="en-US" sz="800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실제 온라인 모의고사 응시생 중 </a:t>
            </a:r>
            <a:r>
              <a:rPr lang="en-US" altLang="ko-KR" sz="800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92% </a:t>
            </a:r>
            <a:r>
              <a:rPr lang="ko-KR" altLang="en-US" sz="800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응답 결과</a:t>
            </a:r>
            <a:endParaRPr lang="en-US" altLang="ko-KR" sz="800" kern="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B85B2D-28A1-FB76-F185-E5FD7AEF4420}"/>
              </a:ext>
            </a:extLst>
          </p:cNvPr>
          <p:cNvSpPr txBox="1"/>
          <p:nvPr/>
        </p:nvSpPr>
        <p:spPr>
          <a:xfrm>
            <a:off x="6861587" y="2400323"/>
            <a:ext cx="23701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kern="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※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A28FEC-BF5C-1104-8180-21356724004C}"/>
              </a:ext>
            </a:extLst>
          </p:cNvPr>
          <p:cNvSpPr txBox="1"/>
          <p:nvPr/>
        </p:nvSpPr>
        <p:spPr>
          <a:xfrm>
            <a:off x="9677400" y="3801533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4866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2F668B8C-2BA3-1BBE-AA85-9DB44B01B0A3}"/>
              </a:ext>
            </a:extLst>
          </p:cNvPr>
          <p:cNvSpPr/>
          <p:nvPr/>
        </p:nvSpPr>
        <p:spPr>
          <a:xfrm>
            <a:off x="822443" y="107618"/>
            <a:ext cx="7851774" cy="431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E05AD3-9019-54F9-9DA1-BE392B95950C}"/>
              </a:ext>
            </a:extLst>
          </p:cNvPr>
          <p:cNvSpPr/>
          <p:nvPr/>
        </p:nvSpPr>
        <p:spPr>
          <a:xfrm>
            <a:off x="568560" y="95306"/>
            <a:ext cx="8229600" cy="6604753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6EA431-515D-A2B3-0E44-C4F84F27CF56}"/>
              </a:ext>
            </a:extLst>
          </p:cNvPr>
          <p:cNvSpPr txBox="1"/>
          <p:nvPr/>
        </p:nvSpPr>
        <p:spPr>
          <a:xfrm>
            <a:off x="1717174" y="822260"/>
            <a:ext cx="399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꼼꼼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1CD746-02F5-BAAC-263C-4E15EA0556AA}"/>
              </a:ext>
            </a:extLst>
          </p:cNvPr>
          <p:cNvSpPr txBox="1"/>
          <p:nvPr/>
        </p:nvSpPr>
        <p:spPr>
          <a:xfrm>
            <a:off x="1528592" y="1334330"/>
            <a:ext cx="646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수강 강좌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A32A9B87-F258-8F3A-6BF6-FA995C4DF36E}"/>
              </a:ext>
            </a:extLst>
          </p:cNvPr>
          <p:cNvSpPr/>
          <p:nvPr/>
        </p:nvSpPr>
        <p:spPr>
          <a:xfrm>
            <a:off x="1479700" y="625721"/>
            <a:ext cx="847849" cy="58178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12D840C-0D15-C561-A90B-EF34BE5636F8}"/>
              </a:ext>
            </a:extLst>
          </p:cNvPr>
          <p:cNvSpPr/>
          <p:nvPr/>
        </p:nvSpPr>
        <p:spPr>
          <a:xfrm>
            <a:off x="1479700" y="1241846"/>
            <a:ext cx="847849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FC109F0-5828-192A-0583-6422C79643E2}"/>
              </a:ext>
            </a:extLst>
          </p:cNvPr>
          <p:cNvSpPr/>
          <p:nvPr/>
        </p:nvSpPr>
        <p:spPr>
          <a:xfrm>
            <a:off x="2465467" y="625722"/>
            <a:ext cx="1516114" cy="5853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DCA2025-0287-1B73-8581-FF10AC9D7BE9}"/>
              </a:ext>
            </a:extLst>
          </p:cNvPr>
          <p:cNvSpPr/>
          <p:nvPr/>
        </p:nvSpPr>
        <p:spPr>
          <a:xfrm>
            <a:off x="2465467" y="1241846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B77AD9-D5A6-AD0B-CA10-735708CAB2F3}"/>
              </a:ext>
            </a:extLst>
          </p:cNvPr>
          <p:cNvSpPr txBox="1"/>
          <p:nvPr/>
        </p:nvSpPr>
        <p:spPr>
          <a:xfrm>
            <a:off x="1083326" y="95306"/>
            <a:ext cx="7418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미래인재경찰 최단기</a:t>
            </a:r>
            <a:r>
              <a:rPr lang="en-US" altLang="ko-KR" sz="28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X</a:t>
            </a:r>
            <a:r>
              <a:rPr lang="ko-KR" altLang="en-US" sz="28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고득점 합격</a:t>
            </a:r>
            <a:r>
              <a:rPr lang="en-US" altLang="ko-KR" sz="28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 </a:t>
            </a:r>
            <a:r>
              <a:rPr lang="ko-KR" altLang="en-US" sz="2800" b="1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미래패스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0606AE-8E56-9143-C05F-4D067C0C69E7}"/>
              </a:ext>
            </a:extLst>
          </p:cNvPr>
          <p:cNvSpPr txBox="1"/>
          <p:nvPr/>
        </p:nvSpPr>
        <p:spPr>
          <a:xfrm>
            <a:off x="2786311" y="703266"/>
            <a:ext cx="98135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23</a:t>
            </a:r>
            <a:r>
              <a:rPr kumimoji="1" lang="ko-KR" altLang="en-US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1" lang="ko-KR" altLang="en-US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endParaRPr kumimoji="1" lang="en-US" altLang="ko-KR" sz="11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미래 패스</a:t>
            </a:r>
            <a:endParaRPr kumimoji="1" lang="en-US" altLang="ko-KR" sz="16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CCDFB9-6732-2AAA-C5A0-8A65BE9F58B9}"/>
              </a:ext>
            </a:extLst>
          </p:cNvPr>
          <p:cNvSpPr txBox="1"/>
          <p:nvPr/>
        </p:nvSpPr>
        <p:spPr>
          <a:xfrm>
            <a:off x="2549604" y="1275607"/>
            <a:ext cx="12362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 전 강좌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공채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경채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5DF7E18-388E-362A-9797-0170495BC5C4}"/>
              </a:ext>
            </a:extLst>
          </p:cNvPr>
          <p:cNvSpPr txBox="1"/>
          <p:nvPr/>
        </p:nvSpPr>
        <p:spPr>
          <a:xfrm>
            <a:off x="1528591" y="1837361"/>
            <a:ext cx="646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수강 기간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7BEEEB41-8DF4-B951-2F23-39DB4B1F6554}"/>
              </a:ext>
            </a:extLst>
          </p:cNvPr>
          <p:cNvSpPr/>
          <p:nvPr/>
        </p:nvSpPr>
        <p:spPr>
          <a:xfrm>
            <a:off x="1479700" y="1744877"/>
            <a:ext cx="847849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7512E5D-3B42-E585-8533-708AABA2613A}"/>
              </a:ext>
            </a:extLst>
          </p:cNvPr>
          <p:cNvSpPr/>
          <p:nvPr/>
        </p:nvSpPr>
        <p:spPr>
          <a:xfrm>
            <a:off x="2465467" y="1744877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160F170-2426-9609-E01C-A3779A205FC7}"/>
              </a:ext>
            </a:extLst>
          </p:cNvPr>
          <p:cNvSpPr txBox="1"/>
          <p:nvPr/>
        </p:nvSpPr>
        <p:spPr>
          <a:xfrm>
            <a:off x="2616931" y="1837361"/>
            <a:ext cx="11015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~23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차시험까지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3F2807-D4EF-C9E2-26CD-AFF4662E885E}"/>
              </a:ext>
            </a:extLst>
          </p:cNvPr>
          <p:cNvSpPr txBox="1"/>
          <p:nvPr/>
        </p:nvSpPr>
        <p:spPr>
          <a:xfrm>
            <a:off x="1547828" y="2348946"/>
            <a:ext cx="6078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        급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2AE5249A-3D02-3044-A0A7-B631E99F4025}"/>
              </a:ext>
            </a:extLst>
          </p:cNvPr>
          <p:cNvSpPr/>
          <p:nvPr/>
        </p:nvSpPr>
        <p:spPr>
          <a:xfrm>
            <a:off x="1479700" y="2256463"/>
            <a:ext cx="847849" cy="39023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70D1E6A9-C663-89AD-BD1F-59F86E914EF0}"/>
              </a:ext>
            </a:extLst>
          </p:cNvPr>
          <p:cNvSpPr/>
          <p:nvPr/>
        </p:nvSpPr>
        <p:spPr>
          <a:xfrm>
            <a:off x="2465467" y="2256463"/>
            <a:ext cx="1516114" cy="39023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5EB43CAC-2381-A971-F1A8-F08A58E0E95B}"/>
              </a:ext>
            </a:extLst>
          </p:cNvPr>
          <p:cNvCxnSpPr>
            <a:cxnSpLocks/>
          </p:cNvCxnSpPr>
          <p:nvPr/>
        </p:nvCxnSpPr>
        <p:spPr>
          <a:xfrm>
            <a:off x="2719310" y="2348946"/>
            <a:ext cx="1050500" cy="2462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BFE1085-6B3C-1E72-14D6-610CD83E66B9}"/>
              </a:ext>
            </a:extLst>
          </p:cNvPr>
          <p:cNvSpPr txBox="1"/>
          <p:nvPr/>
        </p:nvSpPr>
        <p:spPr>
          <a:xfrm>
            <a:off x="1525951" y="4353718"/>
            <a:ext cx="7553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학습 포인트</a:t>
            </a: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AD239B2B-A43F-2228-E894-26E0B38B517D}"/>
              </a:ext>
            </a:extLst>
          </p:cNvPr>
          <p:cNvSpPr/>
          <p:nvPr/>
        </p:nvSpPr>
        <p:spPr>
          <a:xfrm>
            <a:off x="1479700" y="4261234"/>
            <a:ext cx="847849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CB6C1F61-D844-87AF-0385-CCA218F5443F}"/>
              </a:ext>
            </a:extLst>
          </p:cNvPr>
          <p:cNvSpPr/>
          <p:nvPr/>
        </p:nvSpPr>
        <p:spPr>
          <a:xfrm>
            <a:off x="2465467" y="4261234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8B52FAA-8EDF-472E-BA6F-B566C0D946D2}"/>
              </a:ext>
            </a:extLst>
          </p:cNvPr>
          <p:cNvSpPr txBox="1"/>
          <p:nvPr/>
        </p:nvSpPr>
        <p:spPr>
          <a:xfrm>
            <a:off x="2360240" y="4376543"/>
            <a:ext cx="16995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P,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환승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20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지급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3C0E4CB-5C16-C10A-5125-C640CADF4996}"/>
              </a:ext>
            </a:extLst>
          </p:cNvPr>
          <p:cNvSpPr txBox="1"/>
          <p:nvPr/>
        </p:nvSpPr>
        <p:spPr>
          <a:xfrm>
            <a:off x="1431935" y="4780528"/>
            <a:ext cx="889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포인트 적용 시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혜택가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1777DED0-53F1-1E24-BD10-22E259BFC330}"/>
              </a:ext>
            </a:extLst>
          </p:cNvPr>
          <p:cNvSpPr/>
          <p:nvPr/>
        </p:nvSpPr>
        <p:spPr>
          <a:xfrm>
            <a:off x="1479701" y="4741170"/>
            <a:ext cx="847848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DB5C0176-94A4-6E61-9F0F-228B44883DF8}"/>
              </a:ext>
            </a:extLst>
          </p:cNvPr>
          <p:cNvSpPr/>
          <p:nvPr/>
        </p:nvSpPr>
        <p:spPr>
          <a:xfrm>
            <a:off x="2461497" y="4760358"/>
            <a:ext cx="1516114" cy="132343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07F81A0-355F-5086-7847-8C65AA8F8F63}"/>
              </a:ext>
            </a:extLst>
          </p:cNvPr>
          <p:cNvSpPr txBox="1"/>
          <p:nvPr/>
        </p:nvSpPr>
        <p:spPr>
          <a:xfrm>
            <a:off x="1614752" y="3244924"/>
            <a:ext cx="646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할인</a:t>
            </a:r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9BA04E5C-43AC-9F04-8B9A-40270DDC299B}"/>
              </a:ext>
            </a:extLst>
          </p:cNvPr>
          <p:cNvSpPr/>
          <p:nvPr/>
        </p:nvSpPr>
        <p:spPr>
          <a:xfrm>
            <a:off x="1479700" y="3136323"/>
            <a:ext cx="847849" cy="3769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F89E533E-BAD8-F1F2-4CDC-6DEB3384B523}"/>
              </a:ext>
            </a:extLst>
          </p:cNvPr>
          <p:cNvSpPr/>
          <p:nvPr/>
        </p:nvSpPr>
        <p:spPr>
          <a:xfrm>
            <a:off x="2474848" y="3136344"/>
            <a:ext cx="1514447" cy="37696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FECE7E18-5E7B-A530-CE64-5491D2C7786B}"/>
              </a:ext>
            </a:extLst>
          </p:cNvPr>
          <p:cNvSpPr txBox="1"/>
          <p:nvPr/>
        </p:nvSpPr>
        <p:spPr>
          <a:xfrm>
            <a:off x="2467134" y="3143675"/>
            <a:ext cx="14617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환승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평생  환승 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49.1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EB86840F-9FA4-1C7C-0263-D0CB12CB4EE9}"/>
              </a:ext>
            </a:extLst>
          </p:cNvPr>
          <p:cNvSpPr txBox="1"/>
          <p:nvPr/>
        </p:nvSpPr>
        <p:spPr>
          <a:xfrm>
            <a:off x="2990078" y="4745061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168" name="직선 연결선 167">
            <a:extLst>
              <a:ext uri="{FF2B5EF4-FFF2-40B4-BE49-F238E27FC236}">
                <a16:creationId xmlns:a16="http://schemas.microsoft.com/office/drawing/2014/main" id="{3D274DD1-6CB6-6F57-6967-B2858114860A}"/>
              </a:ext>
            </a:extLst>
          </p:cNvPr>
          <p:cNvCxnSpPr>
            <a:cxnSpLocks/>
          </p:cNvCxnSpPr>
          <p:nvPr/>
        </p:nvCxnSpPr>
        <p:spPr>
          <a:xfrm>
            <a:off x="3019813" y="4863586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직선 화살표 연결선 168">
            <a:extLst>
              <a:ext uri="{FF2B5EF4-FFF2-40B4-BE49-F238E27FC236}">
                <a16:creationId xmlns:a16="http://schemas.microsoft.com/office/drawing/2014/main" id="{D83986B5-50BD-48DE-20C3-09A4D672B708}"/>
              </a:ext>
            </a:extLst>
          </p:cNvPr>
          <p:cNvCxnSpPr>
            <a:cxnSpLocks/>
          </p:cNvCxnSpPr>
          <p:nvPr/>
        </p:nvCxnSpPr>
        <p:spPr>
          <a:xfrm flipH="1">
            <a:off x="3284199" y="4863586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6D37C181-7AAF-5764-4F24-39E7F78BF3F3}"/>
              </a:ext>
            </a:extLst>
          </p:cNvPr>
          <p:cNvSpPr txBox="1"/>
          <p:nvPr/>
        </p:nvSpPr>
        <p:spPr>
          <a:xfrm>
            <a:off x="3111387" y="5233934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640,000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4A4F7BA3-58A8-C87A-D1E3-C9AA37FEEDC3}"/>
              </a:ext>
            </a:extLst>
          </p:cNvPr>
          <p:cNvSpPr txBox="1"/>
          <p:nvPr/>
        </p:nvSpPr>
        <p:spPr>
          <a:xfrm>
            <a:off x="3111385" y="5020106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640,000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72" name="모서리가 둥근 직사각형 93">
            <a:extLst>
              <a:ext uri="{FF2B5EF4-FFF2-40B4-BE49-F238E27FC236}">
                <a16:creationId xmlns:a16="http://schemas.microsoft.com/office/drawing/2014/main" id="{0F211596-9F85-0AAB-1A5B-360C1E3C1B72}"/>
              </a:ext>
            </a:extLst>
          </p:cNvPr>
          <p:cNvSpPr/>
          <p:nvPr/>
        </p:nvSpPr>
        <p:spPr>
          <a:xfrm>
            <a:off x="2625853" y="5111473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173" name="모서리가 둥근 직사각형 93">
            <a:extLst>
              <a:ext uri="{FF2B5EF4-FFF2-40B4-BE49-F238E27FC236}">
                <a16:creationId xmlns:a16="http://schemas.microsoft.com/office/drawing/2014/main" id="{BC25DDBE-34C4-8B2C-9FEF-3EFA337C5850}"/>
              </a:ext>
            </a:extLst>
          </p:cNvPr>
          <p:cNvSpPr/>
          <p:nvPr/>
        </p:nvSpPr>
        <p:spPr>
          <a:xfrm>
            <a:off x="2625853" y="5329735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  <a:endParaRPr lang="en-US" altLang="ko-KR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39DCFE4B-0536-DBF3-3E64-4F83ADE5E2B0}"/>
              </a:ext>
            </a:extLst>
          </p:cNvPr>
          <p:cNvSpPr txBox="1"/>
          <p:nvPr/>
        </p:nvSpPr>
        <p:spPr>
          <a:xfrm>
            <a:off x="3111386" y="5461597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75" name="모서리가 둥근 직사각형 93">
            <a:extLst>
              <a:ext uri="{FF2B5EF4-FFF2-40B4-BE49-F238E27FC236}">
                <a16:creationId xmlns:a16="http://schemas.microsoft.com/office/drawing/2014/main" id="{728A5961-3C89-F50D-4A70-D1FE01534BF5}"/>
              </a:ext>
            </a:extLst>
          </p:cNvPr>
          <p:cNvSpPr/>
          <p:nvPr/>
        </p:nvSpPr>
        <p:spPr>
          <a:xfrm>
            <a:off x="2625853" y="5557398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</a:t>
            </a:r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37989C3B-D5C5-AD11-E887-D625BCAE03FB}"/>
              </a:ext>
            </a:extLst>
          </p:cNvPr>
          <p:cNvSpPr txBox="1"/>
          <p:nvPr/>
        </p:nvSpPr>
        <p:spPr>
          <a:xfrm>
            <a:off x="3111386" y="5681650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299,000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77" name="모서리가 둥근 직사각형 93">
            <a:extLst>
              <a:ext uri="{FF2B5EF4-FFF2-40B4-BE49-F238E27FC236}">
                <a16:creationId xmlns:a16="http://schemas.microsoft.com/office/drawing/2014/main" id="{9D2CC9CF-F025-31A9-6522-278B97BC24ED}"/>
              </a:ext>
            </a:extLst>
          </p:cNvPr>
          <p:cNvSpPr/>
          <p:nvPr/>
        </p:nvSpPr>
        <p:spPr>
          <a:xfrm>
            <a:off x="2625853" y="5777451"/>
            <a:ext cx="537550" cy="166270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평생</a:t>
            </a:r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E6BB9E2B-FB32-206E-8919-EBE44C12F282}"/>
              </a:ext>
            </a:extLst>
          </p:cNvPr>
          <p:cNvSpPr txBox="1"/>
          <p:nvPr/>
        </p:nvSpPr>
        <p:spPr>
          <a:xfrm>
            <a:off x="1376119" y="2798893"/>
            <a:ext cx="10005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 할인</a:t>
            </a:r>
          </a:p>
        </p:txBody>
      </p:sp>
      <p:sp>
        <p:nvSpPr>
          <p:cNvPr id="200" name="사각형: 둥근 모서리 199">
            <a:extLst>
              <a:ext uri="{FF2B5EF4-FFF2-40B4-BE49-F238E27FC236}">
                <a16:creationId xmlns:a16="http://schemas.microsoft.com/office/drawing/2014/main" id="{C1F3659F-C024-9B24-AB2B-3D02109D5FAA}"/>
              </a:ext>
            </a:extLst>
          </p:cNvPr>
          <p:cNvSpPr/>
          <p:nvPr/>
        </p:nvSpPr>
        <p:spPr>
          <a:xfrm>
            <a:off x="1479700" y="2691097"/>
            <a:ext cx="847849" cy="3967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3" name="사각형: 둥근 모서리 202">
            <a:extLst>
              <a:ext uri="{FF2B5EF4-FFF2-40B4-BE49-F238E27FC236}">
                <a16:creationId xmlns:a16="http://schemas.microsoft.com/office/drawing/2014/main" id="{E843F4CD-E772-E895-917D-8467EE7776E8}"/>
              </a:ext>
            </a:extLst>
          </p:cNvPr>
          <p:cNvSpPr/>
          <p:nvPr/>
        </p:nvSpPr>
        <p:spPr>
          <a:xfrm>
            <a:off x="2474848" y="2691118"/>
            <a:ext cx="1514447" cy="3967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D678BB56-F77A-06CE-EE2D-0F879256FD9C}"/>
              </a:ext>
            </a:extLst>
          </p:cNvPr>
          <p:cNvSpPr txBox="1"/>
          <p:nvPr/>
        </p:nvSpPr>
        <p:spPr>
          <a:xfrm>
            <a:off x="2674774" y="2722969"/>
            <a:ext cx="11750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4EC5647-533B-2611-4B16-CF57281848CA}"/>
              </a:ext>
            </a:extLst>
          </p:cNvPr>
          <p:cNvSpPr txBox="1"/>
          <p:nvPr/>
        </p:nvSpPr>
        <p:spPr>
          <a:xfrm>
            <a:off x="1592432" y="3584338"/>
            <a:ext cx="4828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혜택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1879FE53-54D9-9200-F4F5-8D30B38AB93F}"/>
              </a:ext>
            </a:extLst>
          </p:cNvPr>
          <p:cNvSpPr/>
          <p:nvPr/>
        </p:nvSpPr>
        <p:spPr>
          <a:xfrm>
            <a:off x="1479700" y="3573697"/>
            <a:ext cx="847849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9783ADB1-9D15-4FDF-41CF-D7BBCA2F8233}"/>
              </a:ext>
            </a:extLst>
          </p:cNvPr>
          <p:cNvSpPr/>
          <p:nvPr/>
        </p:nvSpPr>
        <p:spPr>
          <a:xfrm>
            <a:off x="2465467" y="3573697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B6AC60F-5E3B-F278-E135-C6BEA08574DD}"/>
              </a:ext>
            </a:extLst>
          </p:cNvPr>
          <p:cNvSpPr txBox="1"/>
          <p:nvPr/>
        </p:nvSpPr>
        <p:spPr>
          <a:xfrm>
            <a:off x="1592432" y="3919247"/>
            <a:ext cx="4828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혜택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E4122D9C-C0C9-DD6D-AB90-3A478FD67634}"/>
              </a:ext>
            </a:extLst>
          </p:cNvPr>
          <p:cNvSpPr/>
          <p:nvPr/>
        </p:nvSpPr>
        <p:spPr>
          <a:xfrm>
            <a:off x="1479700" y="3908606"/>
            <a:ext cx="847849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4E6F1D5E-5832-EA4B-138E-7D9D4062600D}"/>
              </a:ext>
            </a:extLst>
          </p:cNvPr>
          <p:cNvSpPr/>
          <p:nvPr/>
        </p:nvSpPr>
        <p:spPr>
          <a:xfrm>
            <a:off x="2465467" y="3908606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335FF06-7FD3-905E-37A3-F686B506F375}"/>
              </a:ext>
            </a:extLst>
          </p:cNvPr>
          <p:cNvSpPr txBox="1"/>
          <p:nvPr/>
        </p:nvSpPr>
        <p:spPr>
          <a:xfrm>
            <a:off x="2560492" y="3598774"/>
            <a:ext cx="13770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G-TELP/</a:t>
            </a:r>
            <a:r>
              <a:rPr kumimoji="1" lang="ko-KR" altLang="en-US" sz="10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한능검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강좌 제공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B4F01A55-B3FF-AA46-39FC-ED06491EDE8E}"/>
              </a:ext>
            </a:extLst>
          </p:cNvPr>
          <p:cNvSpPr txBox="1"/>
          <p:nvPr/>
        </p:nvSpPr>
        <p:spPr>
          <a:xfrm>
            <a:off x="2474848" y="3942072"/>
            <a:ext cx="15848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000" b="1" spc="-150" dirty="0">
                <a:latin typeface="+mn-ea"/>
              </a:rPr>
              <a:t>온라인 실전 모의고사 무료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A4F97DB-0D87-441D-E13E-E57E75E87B77}"/>
              </a:ext>
            </a:extLst>
          </p:cNvPr>
          <p:cNvSpPr/>
          <p:nvPr/>
        </p:nvSpPr>
        <p:spPr>
          <a:xfrm>
            <a:off x="1592432" y="6341999"/>
            <a:ext cx="6105523" cy="337165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B4DC6D-4AA1-AE85-6717-376898792B11}"/>
              </a:ext>
            </a:extLst>
          </p:cNvPr>
          <p:cNvSpPr txBox="1"/>
          <p:nvPr/>
        </p:nvSpPr>
        <p:spPr>
          <a:xfrm>
            <a:off x="1592432" y="6434840"/>
            <a:ext cx="46765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latin typeface="+mn-ea"/>
              </a:rPr>
              <a:t>□ 패스 구매 관련 유의사항을 모두 확인하였고 이에 동의합니다</a:t>
            </a:r>
            <a:r>
              <a:rPr lang="en-US" altLang="ko-KR" sz="900" dirty="0">
                <a:latin typeface="+mn-ea"/>
              </a:rPr>
              <a:t>.</a:t>
            </a:r>
            <a:endParaRPr lang="ko-KR" altLang="en-US" sz="900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A002F5-C3F9-07E9-6F80-BB9D4C7466B2}"/>
              </a:ext>
            </a:extLst>
          </p:cNvPr>
          <p:cNvSpPr txBox="1"/>
          <p:nvPr/>
        </p:nvSpPr>
        <p:spPr>
          <a:xfrm>
            <a:off x="5023120" y="6433208"/>
            <a:ext cx="15621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u="sng" dirty="0">
                <a:latin typeface="+mn-ea"/>
              </a:rPr>
              <a:t>유의 사항 확인하기 </a:t>
            </a:r>
            <a:r>
              <a:rPr lang="en-US" altLang="ko-KR" sz="900" u="sng" dirty="0">
                <a:latin typeface="+mn-ea"/>
              </a:rPr>
              <a:t>&gt;</a:t>
            </a:r>
            <a:endParaRPr lang="ko-KR" altLang="en-US" sz="900" u="sng" dirty="0">
              <a:latin typeface="+mn-ea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B8844AF-DA41-B305-21BD-FF75896254D2}"/>
              </a:ext>
            </a:extLst>
          </p:cNvPr>
          <p:cNvSpPr/>
          <p:nvPr/>
        </p:nvSpPr>
        <p:spPr>
          <a:xfrm>
            <a:off x="1376118" y="6341953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+mn-ea"/>
              </a:rPr>
              <a:t>2</a:t>
            </a:r>
            <a:endParaRPr lang="ko-KR" altLang="en-US" sz="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모서리가 둥근 직사각형 189">
            <a:extLst>
              <a:ext uri="{FF2B5EF4-FFF2-40B4-BE49-F238E27FC236}">
                <a16:creationId xmlns:a16="http://schemas.microsoft.com/office/drawing/2014/main" id="{0FBC6ADA-70BD-6121-1274-0D6B81F5BC4C}"/>
              </a:ext>
            </a:extLst>
          </p:cNvPr>
          <p:cNvSpPr/>
          <p:nvPr/>
        </p:nvSpPr>
        <p:spPr>
          <a:xfrm>
            <a:off x="6670845" y="6226159"/>
            <a:ext cx="1698528" cy="431207"/>
          </a:xfrm>
          <a:prstGeom prst="roundRect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100" b="1" spc="-100" dirty="0">
                <a:solidFill>
                  <a:schemeClr val="bg1"/>
                </a:solidFill>
                <a:latin typeface="+mn-ea"/>
              </a:rPr>
              <a:t>경찰 채용</a:t>
            </a:r>
            <a:endParaRPr lang="en-US" altLang="ko-KR" sz="1100" b="1" spc="-1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1100" b="1" spc="-100" dirty="0">
                <a:solidFill>
                  <a:schemeClr val="bg1"/>
                </a:solidFill>
                <a:latin typeface="+mn-ea"/>
              </a:rPr>
              <a:t>미래패스 신청하기 </a:t>
            </a:r>
            <a:r>
              <a:rPr lang="en-US" altLang="ko-KR" sz="1100" b="1" spc="-100" dirty="0">
                <a:solidFill>
                  <a:schemeClr val="bg1"/>
                </a:solidFill>
                <a:latin typeface="+mn-ea"/>
              </a:rPr>
              <a:t>&gt;</a:t>
            </a:r>
            <a:endParaRPr lang="ko-KR" altLang="en-US" sz="1100" b="1" spc="-100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36" name="Group 87">
            <a:extLst>
              <a:ext uri="{FF2B5EF4-FFF2-40B4-BE49-F238E27FC236}">
                <a16:creationId xmlns:a16="http://schemas.microsoft.com/office/drawing/2014/main" id="{6F5266DF-445E-EC32-360C-1692444632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565875"/>
              </p:ext>
            </p:extLst>
          </p:nvPr>
        </p:nvGraphicFramePr>
        <p:xfrm>
          <a:off x="9430473" y="1"/>
          <a:ext cx="2761527" cy="555176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b="1" dirty="0">
                          <a:solidFill>
                            <a:schemeClr val="tx1"/>
                          </a:solidFill>
                          <a:latin typeface="+mn-ea"/>
                        </a:rPr>
                        <a:t>각 상품 코드 추후 </a:t>
                      </a:r>
                      <a:r>
                        <a:rPr lang="ko-KR" altLang="en-US" sz="800" b="1" dirty="0" err="1">
                          <a:solidFill>
                            <a:schemeClr val="tx1"/>
                          </a:solidFill>
                          <a:latin typeface="+mn-ea"/>
                        </a:rPr>
                        <a:t>전달드리겠습니다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+mn-ea"/>
                        </a:rPr>
                        <a:t>. 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solidFill>
                            <a:srgbClr val="FF0000"/>
                          </a:solidFill>
                          <a:latin typeface="+mn-ea"/>
                        </a:rPr>
                        <a:t>환승 </a:t>
                      </a:r>
                      <a:r>
                        <a:rPr lang="ko-KR" altLang="en-US" sz="800" dirty="0" err="1">
                          <a:solidFill>
                            <a:srgbClr val="FF0000"/>
                          </a:solidFill>
                          <a:latin typeface="+mn-ea"/>
                        </a:rPr>
                        <a:t>인증시</a:t>
                      </a:r>
                      <a:r>
                        <a:rPr lang="en-US" altLang="ko-KR" sz="800" dirty="0">
                          <a:solidFill>
                            <a:srgbClr val="FF0000"/>
                          </a:solidFill>
                          <a:latin typeface="+mn-ea"/>
                        </a:rPr>
                        <a:t>, </a:t>
                      </a:r>
                    </a:p>
                    <a:p>
                      <a:endParaRPr lang="en-US" altLang="ko-KR" sz="800" dirty="0">
                        <a:solidFill>
                          <a:srgbClr val="FF0000"/>
                        </a:solidFill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dirty="0">
                          <a:solidFill>
                            <a:srgbClr val="FF0000"/>
                          </a:solidFill>
                          <a:latin typeface="+mn-ea"/>
                        </a:rPr>
                        <a:t>1. </a:t>
                      </a:r>
                      <a:r>
                        <a:rPr lang="ko-KR" altLang="en-US" sz="800" dirty="0">
                          <a:solidFill>
                            <a:srgbClr val="FF0000"/>
                          </a:solidFill>
                          <a:latin typeface="+mn-ea"/>
                        </a:rPr>
                        <a:t>패스 상품 재구매시</a:t>
                      </a:r>
                      <a:endParaRPr lang="en-US" altLang="ko-KR" sz="800" dirty="0">
                        <a:solidFill>
                          <a:srgbClr val="FF0000"/>
                        </a:solidFill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1) 23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2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15</a:t>
                      </a:r>
                      <a:r>
                        <a:rPr lang="ko-KR" altLang="en-US" sz="800" dirty="0">
                          <a:latin typeface="+mn-ea"/>
                        </a:rPr>
                        <a:t>만원 자동 할인 요청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2) 1+1 0</a:t>
                      </a:r>
                      <a:r>
                        <a:rPr lang="ko-KR" altLang="en-US" sz="800" dirty="0">
                          <a:latin typeface="+mn-ea"/>
                        </a:rPr>
                        <a:t>원 패스 </a:t>
                      </a:r>
                      <a:r>
                        <a:rPr lang="en-US" altLang="ko-KR" sz="800" dirty="0">
                          <a:latin typeface="+mn-ea"/>
                        </a:rPr>
                        <a:t>20</a:t>
                      </a:r>
                      <a:r>
                        <a:rPr lang="ko-KR" altLang="en-US" sz="800" dirty="0">
                          <a:latin typeface="+mn-ea"/>
                        </a:rPr>
                        <a:t>만원 자동 할인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3) 24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1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20</a:t>
                      </a:r>
                      <a:r>
                        <a:rPr lang="ko-KR" altLang="en-US" sz="800" dirty="0">
                          <a:latin typeface="+mn-ea"/>
                        </a:rPr>
                        <a:t>만원 자동 할인 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solidFill>
                          <a:srgbClr val="FF0000"/>
                        </a:solidFill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solidFill>
                            <a:schemeClr val="tx1"/>
                          </a:solidFill>
                          <a:latin typeface="+mn-ea"/>
                        </a:rPr>
                        <a:t>=&gt;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  <a:latin typeface="+mn-ea"/>
                        </a:rPr>
                        <a:t>재구매 대상 상품 코드 추가 전달 드리겠습니다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latin typeface="+mn-ea"/>
                        </a:rPr>
                        <a:t>. 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2. </a:t>
                      </a:r>
                      <a:r>
                        <a:rPr lang="ko-KR" altLang="en-US" sz="800" dirty="0">
                          <a:latin typeface="+mn-ea"/>
                        </a:rPr>
                        <a:t>각 상품 </a:t>
                      </a:r>
                      <a:r>
                        <a:rPr lang="ko-KR" altLang="en-US" sz="800" dirty="0" err="1">
                          <a:latin typeface="+mn-ea"/>
                        </a:rPr>
                        <a:t>구매시</a:t>
                      </a:r>
                      <a:r>
                        <a:rPr lang="ko-KR" altLang="en-US" sz="800" dirty="0">
                          <a:latin typeface="+mn-ea"/>
                        </a:rPr>
                        <a:t> 학습 포인트 지급 요청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1) 23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2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15</a:t>
                      </a:r>
                      <a:r>
                        <a:rPr lang="ko-KR" altLang="en-US" sz="800" dirty="0">
                          <a:latin typeface="+mn-ea"/>
                        </a:rPr>
                        <a:t>만원 자동 할인 요청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  - </a:t>
                      </a:r>
                      <a:r>
                        <a:rPr lang="ko-KR" altLang="en-US" sz="800" dirty="0">
                          <a:latin typeface="+mn-ea"/>
                        </a:rPr>
                        <a:t>신규 </a:t>
                      </a:r>
                      <a:r>
                        <a:rPr lang="en-US" altLang="ko-KR" sz="800" dirty="0">
                          <a:latin typeface="+mn-ea"/>
                        </a:rPr>
                        <a:t>5</a:t>
                      </a:r>
                      <a:r>
                        <a:rPr lang="ko-KR" altLang="en-US" sz="800" dirty="0">
                          <a:latin typeface="+mn-ea"/>
                        </a:rPr>
                        <a:t>만</a:t>
                      </a:r>
                      <a:r>
                        <a:rPr lang="en-US" altLang="ko-KR" sz="800" dirty="0">
                          <a:latin typeface="+mn-ea"/>
                        </a:rPr>
                        <a:t>P,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  - </a:t>
                      </a:r>
                      <a:r>
                        <a:rPr lang="ko-KR" altLang="en-US" sz="800" dirty="0">
                          <a:latin typeface="+mn-ea"/>
                        </a:rPr>
                        <a:t>일반 환승 할인 쿠폰 사용시</a:t>
                      </a:r>
                      <a:r>
                        <a:rPr lang="en-US" altLang="ko-KR" sz="800" dirty="0">
                          <a:latin typeface="+mn-ea"/>
                        </a:rPr>
                        <a:t>, 20</a:t>
                      </a:r>
                      <a:r>
                        <a:rPr lang="ko-KR" altLang="en-US" sz="800" dirty="0">
                          <a:latin typeface="+mn-ea"/>
                        </a:rPr>
                        <a:t>만 </a:t>
                      </a:r>
                      <a:r>
                        <a:rPr lang="en-US" altLang="ko-KR" sz="800" dirty="0">
                          <a:latin typeface="+mn-ea"/>
                        </a:rPr>
                        <a:t>P </a:t>
                      </a:r>
                      <a:r>
                        <a:rPr lang="ko-KR" altLang="en-US" sz="800" dirty="0">
                          <a:latin typeface="+mn-ea"/>
                        </a:rPr>
                        <a:t>제공 요청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     (</a:t>
                      </a:r>
                      <a:r>
                        <a:rPr lang="ko-KR" altLang="en-US" sz="800" dirty="0" err="1">
                          <a:latin typeface="+mn-ea"/>
                        </a:rPr>
                        <a:t>평생환승</a:t>
                      </a:r>
                      <a:r>
                        <a:rPr lang="ko-KR" altLang="en-US" sz="800" dirty="0">
                          <a:latin typeface="+mn-ea"/>
                        </a:rPr>
                        <a:t> 쿠폰 사용시 </a:t>
                      </a:r>
                      <a:r>
                        <a:rPr lang="ko-KR" altLang="en-US" sz="800" dirty="0" err="1">
                          <a:latin typeface="+mn-ea"/>
                        </a:rPr>
                        <a:t>미제공</a:t>
                      </a:r>
                      <a:r>
                        <a:rPr lang="en-US" altLang="ko-KR" sz="800" dirty="0">
                          <a:latin typeface="+mn-ea"/>
                        </a:rPr>
                        <a:t>)</a:t>
                      </a: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arenR"/>
                        <a:tabLst/>
                        <a:defRPr/>
                      </a:pP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2) 1+1 0</a:t>
                      </a:r>
                      <a:r>
                        <a:rPr lang="ko-KR" altLang="en-US" sz="800" dirty="0">
                          <a:latin typeface="+mn-ea"/>
                        </a:rPr>
                        <a:t>원 패스 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  - </a:t>
                      </a:r>
                      <a:r>
                        <a:rPr lang="ko-KR" altLang="en-US" sz="800" dirty="0">
                          <a:latin typeface="+mn-ea"/>
                        </a:rPr>
                        <a:t>신규 </a:t>
                      </a:r>
                      <a:r>
                        <a:rPr lang="en-US" altLang="ko-KR" sz="800" dirty="0">
                          <a:latin typeface="+mn-ea"/>
                        </a:rPr>
                        <a:t>5</a:t>
                      </a:r>
                      <a:r>
                        <a:rPr lang="ko-KR" altLang="en-US" sz="800" dirty="0">
                          <a:latin typeface="+mn-ea"/>
                        </a:rPr>
                        <a:t>만</a:t>
                      </a:r>
                      <a:r>
                        <a:rPr lang="en-US" altLang="ko-KR" sz="800" dirty="0">
                          <a:latin typeface="+mn-ea"/>
                        </a:rPr>
                        <a:t>P,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  - </a:t>
                      </a:r>
                      <a:r>
                        <a:rPr lang="ko-KR" altLang="en-US" sz="800" dirty="0">
                          <a:latin typeface="+mn-ea"/>
                        </a:rPr>
                        <a:t>환승 할인 쿠폰 사용시</a:t>
                      </a:r>
                      <a:r>
                        <a:rPr lang="en-US" altLang="ko-KR" sz="800" dirty="0">
                          <a:latin typeface="+mn-ea"/>
                        </a:rPr>
                        <a:t>, 10</a:t>
                      </a:r>
                      <a:r>
                        <a:rPr lang="ko-KR" altLang="en-US" sz="800" dirty="0">
                          <a:latin typeface="+mn-ea"/>
                        </a:rPr>
                        <a:t>만 </a:t>
                      </a:r>
                      <a:r>
                        <a:rPr lang="en-US" altLang="ko-KR" sz="800" dirty="0">
                          <a:latin typeface="+mn-ea"/>
                        </a:rPr>
                        <a:t>P </a:t>
                      </a:r>
                      <a:r>
                        <a:rPr lang="ko-KR" altLang="en-US" sz="800" dirty="0">
                          <a:latin typeface="+mn-ea"/>
                        </a:rPr>
                        <a:t>제공 요청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arenR"/>
                        <a:tabLst/>
                        <a:defRPr/>
                      </a:pP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3) 24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1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20</a:t>
                      </a:r>
                      <a:r>
                        <a:rPr lang="ko-KR" altLang="en-US" sz="800" dirty="0">
                          <a:latin typeface="+mn-ea"/>
                        </a:rPr>
                        <a:t>만원 자동 할인 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  - </a:t>
                      </a:r>
                      <a:r>
                        <a:rPr lang="ko-KR" altLang="en-US" sz="800" dirty="0">
                          <a:latin typeface="+mn-ea"/>
                        </a:rPr>
                        <a:t>신규 </a:t>
                      </a:r>
                      <a:r>
                        <a:rPr lang="en-US" altLang="ko-KR" sz="800" dirty="0">
                          <a:latin typeface="+mn-ea"/>
                        </a:rPr>
                        <a:t>5</a:t>
                      </a:r>
                      <a:r>
                        <a:rPr lang="ko-KR" altLang="en-US" sz="800" dirty="0">
                          <a:latin typeface="+mn-ea"/>
                        </a:rPr>
                        <a:t>만</a:t>
                      </a:r>
                      <a:r>
                        <a:rPr lang="en-US" altLang="ko-KR" sz="800" dirty="0">
                          <a:latin typeface="+mn-ea"/>
                        </a:rPr>
                        <a:t>P,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  - </a:t>
                      </a:r>
                      <a:r>
                        <a:rPr lang="ko-KR" altLang="en-US" sz="800" dirty="0">
                          <a:latin typeface="+mn-ea"/>
                        </a:rPr>
                        <a:t>환승 할인 쿠폰 사용시</a:t>
                      </a:r>
                      <a:r>
                        <a:rPr lang="en-US" altLang="ko-KR" sz="800" dirty="0">
                          <a:latin typeface="+mn-ea"/>
                        </a:rPr>
                        <a:t>, 10</a:t>
                      </a:r>
                      <a:r>
                        <a:rPr lang="ko-KR" altLang="en-US" sz="800" dirty="0">
                          <a:latin typeface="+mn-ea"/>
                        </a:rPr>
                        <a:t>만 </a:t>
                      </a:r>
                      <a:r>
                        <a:rPr lang="en-US" altLang="ko-KR" sz="800" dirty="0">
                          <a:latin typeface="+mn-ea"/>
                        </a:rPr>
                        <a:t>P </a:t>
                      </a:r>
                      <a:r>
                        <a:rPr lang="ko-KR" altLang="en-US" sz="800" dirty="0">
                          <a:latin typeface="+mn-ea"/>
                        </a:rPr>
                        <a:t>제공 요청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3. </a:t>
                      </a:r>
                      <a:r>
                        <a:rPr lang="ko-KR" altLang="en-US" sz="800" dirty="0">
                          <a:latin typeface="+mn-ea"/>
                        </a:rPr>
                        <a:t>학습 포인트 사용기한</a:t>
                      </a:r>
                      <a:r>
                        <a:rPr lang="en-US" altLang="ko-KR" sz="800" dirty="0">
                          <a:latin typeface="+mn-ea"/>
                        </a:rPr>
                        <a:t>: 60</a:t>
                      </a:r>
                      <a:r>
                        <a:rPr lang="ko-KR" altLang="en-US" sz="800" dirty="0">
                          <a:latin typeface="+mn-ea"/>
                        </a:rPr>
                        <a:t>일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유의사항 동의 여부 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: 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필수</a:t>
                      </a: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b="0" dirty="0">
                          <a:latin typeface="+mn-ea"/>
                        </a:rPr>
                        <a:t>유의사항 </a:t>
                      </a:r>
                      <a:r>
                        <a:rPr lang="ko-KR" altLang="en-US" sz="800" b="0" dirty="0" err="1">
                          <a:latin typeface="+mn-ea"/>
                        </a:rPr>
                        <a:t>클릭시</a:t>
                      </a:r>
                      <a:r>
                        <a:rPr lang="ko-KR" altLang="en-US" sz="800" b="0" dirty="0">
                          <a:latin typeface="+mn-ea"/>
                        </a:rPr>
                        <a:t> </a:t>
                      </a:r>
                      <a:r>
                        <a:rPr lang="en-US" altLang="ko-KR" sz="800" b="0" dirty="0">
                          <a:latin typeface="+mn-ea"/>
                        </a:rPr>
                        <a:t>PPT 19</a:t>
                      </a:r>
                      <a:r>
                        <a:rPr lang="ko-KR" altLang="en-US" sz="800" b="0" dirty="0">
                          <a:latin typeface="+mn-ea"/>
                        </a:rPr>
                        <a:t>페이지로 앵커 요청</a:t>
                      </a: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41" name="타원 40">
            <a:extLst>
              <a:ext uri="{FF2B5EF4-FFF2-40B4-BE49-F238E27FC236}">
                <a16:creationId xmlns:a16="http://schemas.microsoft.com/office/drawing/2014/main" id="{E63885FA-3CD7-6366-7009-2499CB6F1F7A}"/>
              </a:ext>
            </a:extLst>
          </p:cNvPr>
          <p:cNvSpPr/>
          <p:nvPr/>
        </p:nvSpPr>
        <p:spPr>
          <a:xfrm>
            <a:off x="5592786" y="6112626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+mn-ea"/>
              </a:rPr>
              <a:t>3</a:t>
            </a:r>
            <a:endParaRPr lang="ko-KR" altLang="en-US" sz="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92FB1A4-0031-D461-76E1-FB15EE8A1A3D}"/>
              </a:ext>
            </a:extLst>
          </p:cNvPr>
          <p:cNvSpPr/>
          <p:nvPr/>
        </p:nvSpPr>
        <p:spPr>
          <a:xfrm>
            <a:off x="2222694" y="478752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+mn-ea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EBFF771D-6220-0E00-B506-A3E5ACF852D3}"/>
              </a:ext>
            </a:extLst>
          </p:cNvPr>
          <p:cNvSpPr/>
          <p:nvPr/>
        </p:nvSpPr>
        <p:spPr>
          <a:xfrm>
            <a:off x="4244884" y="625722"/>
            <a:ext cx="1516114" cy="5853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32CDB028-BE18-A189-37D6-AFCC92B62093}"/>
              </a:ext>
            </a:extLst>
          </p:cNvPr>
          <p:cNvSpPr/>
          <p:nvPr/>
        </p:nvSpPr>
        <p:spPr>
          <a:xfrm>
            <a:off x="4244884" y="1241846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58485B7A-AD4F-C975-0747-4CAF43DCFF00}"/>
              </a:ext>
            </a:extLst>
          </p:cNvPr>
          <p:cNvSpPr/>
          <p:nvPr/>
        </p:nvSpPr>
        <p:spPr>
          <a:xfrm>
            <a:off x="6042002" y="625722"/>
            <a:ext cx="1516114" cy="5853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E7B99828-1085-CE07-C876-C0855E5E221F}"/>
              </a:ext>
            </a:extLst>
          </p:cNvPr>
          <p:cNvSpPr/>
          <p:nvPr/>
        </p:nvSpPr>
        <p:spPr>
          <a:xfrm>
            <a:off x="6042002" y="1241846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748D159-39BC-F4D7-2817-B93ED990574C}"/>
              </a:ext>
            </a:extLst>
          </p:cNvPr>
          <p:cNvSpPr txBox="1"/>
          <p:nvPr/>
        </p:nvSpPr>
        <p:spPr>
          <a:xfrm>
            <a:off x="4298274" y="680003"/>
            <a:ext cx="13195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23</a:t>
            </a:r>
            <a:r>
              <a:rPr kumimoji="1" lang="ko-KR" altLang="en-US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  <a:r>
              <a:rPr kumimoji="1" lang="en-US" altLang="ko-KR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1+1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kumimoji="1" lang="ko-KR" altLang="en-US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  <a:r>
              <a:rPr kumimoji="1" lang="en-US" altLang="ko-KR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미래 패스</a:t>
            </a:r>
            <a:endParaRPr kumimoji="1" lang="en-US" altLang="ko-KR" sz="11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38B2C2E8-6C92-4B97-411C-731FB88DCEFE}"/>
              </a:ext>
            </a:extLst>
          </p:cNvPr>
          <p:cNvSpPr/>
          <p:nvPr/>
        </p:nvSpPr>
        <p:spPr>
          <a:xfrm>
            <a:off x="4244884" y="1744877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D359C3ED-80E1-9A35-5D4A-014E1A3688E9}"/>
              </a:ext>
            </a:extLst>
          </p:cNvPr>
          <p:cNvSpPr/>
          <p:nvPr/>
        </p:nvSpPr>
        <p:spPr>
          <a:xfrm>
            <a:off x="6042002" y="1744877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A89F491A-759A-F114-9968-82EF5173ED15}"/>
              </a:ext>
            </a:extLst>
          </p:cNvPr>
          <p:cNvSpPr/>
          <p:nvPr/>
        </p:nvSpPr>
        <p:spPr>
          <a:xfrm>
            <a:off x="4244884" y="2256463"/>
            <a:ext cx="1516114" cy="39023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F79479B3-EDEA-F701-E9DB-B867F7C30872}"/>
              </a:ext>
            </a:extLst>
          </p:cNvPr>
          <p:cNvSpPr/>
          <p:nvPr/>
        </p:nvSpPr>
        <p:spPr>
          <a:xfrm>
            <a:off x="6042002" y="2256463"/>
            <a:ext cx="1516114" cy="39023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929749-28F2-9DA8-A26A-05A9E538B40C}"/>
              </a:ext>
            </a:extLst>
          </p:cNvPr>
          <p:cNvSpPr txBox="1"/>
          <p:nvPr/>
        </p:nvSpPr>
        <p:spPr>
          <a:xfrm>
            <a:off x="4240631" y="2304659"/>
            <a:ext cx="1406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최종 합격 시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100%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환급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(2024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최종 합격자 대상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9922FAB-B6BF-E18E-3102-960C73CF8183}"/>
              </a:ext>
            </a:extLst>
          </p:cNvPr>
          <p:cNvSpPr txBox="1"/>
          <p:nvPr/>
        </p:nvSpPr>
        <p:spPr>
          <a:xfrm>
            <a:off x="4278299" y="1804463"/>
            <a:ext cx="13308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~24</a:t>
            </a:r>
            <a:r>
              <a:rPr kumimoji="1" lang="ko-KR" altLang="en-US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kumimoji="1" lang="ko-KR" altLang="en-US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차시험까지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A3C4586-E38E-2826-F9F4-C436EA1A412B}"/>
              </a:ext>
            </a:extLst>
          </p:cNvPr>
          <p:cNvSpPr txBox="1"/>
          <p:nvPr/>
        </p:nvSpPr>
        <p:spPr>
          <a:xfrm>
            <a:off x="4150066" y="2037504"/>
            <a:ext cx="158729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*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불합격 인증 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24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차시험까지 연장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15AF580-E13C-DC9A-838F-E395B869873F}"/>
              </a:ext>
            </a:extLst>
          </p:cNvPr>
          <p:cNvSpPr txBox="1"/>
          <p:nvPr/>
        </p:nvSpPr>
        <p:spPr>
          <a:xfrm>
            <a:off x="4384823" y="1275607"/>
            <a:ext cx="12362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 전 강좌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공채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경채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226E55B3-DDC4-0574-9C98-8E95B0765C67}"/>
              </a:ext>
            </a:extLst>
          </p:cNvPr>
          <p:cNvSpPr/>
          <p:nvPr/>
        </p:nvSpPr>
        <p:spPr>
          <a:xfrm>
            <a:off x="4244884" y="4261234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7AD0EB28-2CB1-0A23-4A22-F3DA8AE2D2F5}"/>
              </a:ext>
            </a:extLst>
          </p:cNvPr>
          <p:cNvSpPr/>
          <p:nvPr/>
        </p:nvSpPr>
        <p:spPr>
          <a:xfrm>
            <a:off x="6042002" y="4261234"/>
            <a:ext cx="1516114" cy="4572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17F8912-9C9E-1C02-70F0-DC0720B83C20}"/>
              </a:ext>
            </a:extLst>
          </p:cNvPr>
          <p:cNvSpPr txBox="1"/>
          <p:nvPr/>
        </p:nvSpPr>
        <p:spPr>
          <a:xfrm>
            <a:off x="4228613" y="4376543"/>
            <a:ext cx="143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P,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지급</a:t>
            </a: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EC7C1020-F06D-E508-00C5-611FF561736E}"/>
              </a:ext>
            </a:extLst>
          </p:cNvPr>
          <p:cNvSpPr/>
          <p:nvPr/>
        </p:nvSpPr>
        <p:spPr>
          <a:xfrm>
            <a:off x="4244884" y="3136344"/>
            <a:ext cx="1514447" cy="3769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E4207BD-8940-8E5C-279F-ED77A8E124D2}"/>
              </a:ext>
            </a:extLst>
          </p:cNvPr>
          <p:cNvSpPr txBox="1"/>
          <p:nvPr/>
        </p:nvSpPr>
        <p:spPr>
          <a:xfrm>
            <a:off x="6614845" y="5280128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1FAAEDF-C294-80CE-AF34-7EDB8585BDB2}"/>
              </a:ext>
            </a:extLst>
          </p:cNvPr>
          <p:cNvSpPr txBox="1"/>
          <p:nvPr/>
        </p:nvSpPr>
        <p:spPr>
          <a:xfrm>
            <a:off x="6203197" y="1275607"/>
            <a:ext cx="12362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 전 강좌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공채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경채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71A6A46-2B65-6F90-6A40-1EB90D3C9DBE}"/>
              </a:ext>
            </a:extLst>
          </p:cNvPr>
          <p:cNvSpPr txBox="1"/>
          <p:nvPr/>
        </p:nvSpPr>
        <p:spPr>
          <a:xfrm>
            <a:off x="6261110" y="722043"/>
            <a:ext cx="98135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24</a:t>
            </a:r>
            <a:r>
              <a:rPr kumimoji="1" lang="ko-KR" altLang="en-US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kumimoji="1" lang="ko-KR" altLang="en-US" sz="11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endParaRPr kumimoji="1" lang="en-US" altLang="ko-KR" sz="11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미래 패스</a:t>
            </a:r>
            <a:endParaRPr kumimoji="1" lang="en-US" altLang="ko-KR" sz="16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D008FA6-6F00-67D9-7EEB-0F4718233064}"/>
              </a:ext>
            </a:extLst>
          </p:cNvPr>
          <p:cNvSpPr txBox="1"/>
          <p:nvPr/>
        </p:nvSpPr>
        <p:spPr>
          <a:xfrm>
            <a:off x="6086382" y="1804463"/>
            <a:ext cx="13308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~24</a:t>
            </a:r>
            <a:r>
              <a:rPr kumimoji="1" lang="ko-KR" altLang="en-US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kumimoji="1" lang="ko-KR" altLang="en-US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차시험까지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165267B-C8D9-1542-9FBF-6B16B41BB262}"/>
              </a:ext>
            </a:extLst>
          </p:cNvPr>
          <p:cNvSpPr txBox="1"/>
          <p:nvPr/>
        </p:nvSpPr>
        <p:spPr>
          <a:xfrm>
            <a:off x="6507425" y="4797415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1AF66D78-A537-0A50-24E6-841BB4644692}"/>
              </a:ext>
            </a:extLst>
          </p:cNvPr>
          <p:cNvCxnSpPr>
            <a:cxnSpLocks/>
          </p:cNvCxnSpPr>
          <p:nvPr/>
        </p:nvCxnSpPr>
        <p:spPr>
          <a:xfrm>
            <a:off x="6537161" y="4915940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9B377F6A-872B-736D-EE4D-A105BEBC5C9E}"/>
              </a:ext>
            </a:extLst>
          </p:cNvPr>
          <p:cNvSpPr txBox="1"/>
          <p:nvPr/>
        </p:nvSpPr>
        <p:spPr>
          <a:xfrm>
            <a:off x="6015633" y="4376543"/>
            <a:ext cx="143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P,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지급</a:t>
            </a:r>
          </a:p>
        </p:txBody>
      </p: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E5733B5C-6CC3-105D-6A7D-C00D713AB2E5}"/>
              </a:ext>
            </a:extLst>
          </p:cNvPr>
          <p:cNvCxnSpPr>
            <a:cxnSpLocks/>
          </p:cNvCxnSpPr>
          <p:nvPr/>
        </p:nvCxnSpPr>
        <p:spPr>
          <a:xfrm>
            <a:off x="6335522" y="2348946"/>
            <a:ext cx="1050500" cy="2462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36D1967C-2901-44EA-43C1-477015725A92}"/>
              </a:ext>
            </a:extLst>
          </p:cNvPr>
          <p:cNvSpPr txBox="1"/>
          <p:nvPr/>
        </p:nvSpPr>
        <p:spPr>
          <a:xfrm>
            <a:off x="6614845" y="5074702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740,000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10" name="모서리가 둥근 직사각형 93">
            <a:extLst>
              <a:ext uri="{FF2B5EF4-FFF2-40B4-BE49-F238E27FC236}">
                <a16:creationId xmlns:a16="http://schemas.microsoft.com/office/drawing/2014/main" id="{1E7B619D-7275-BD0A-E40E-57345E7194D2}"/>
              </a:ext>
            </a:extLst>
          </p:cNvPr>
          <p:cNvSpPr/>
          <p:nvPr/>
        </p:nvSpPr>
        <p:spPr>
          <a:xfrm>
            <a:off x="6129313" y="5166069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111" name="모서리가 둥근 직사각형 93">
            <a:extLst>
              <a:ext uri="{FF2B5EF4-FFF2-40B4-BE49-F238E27FC236}">
                <a16:creationId xmlns:a16="http://schemas.microsoft.com/office/drawing/2014/main" id="{97B5DDCC-FEDD-3297-3996-0D5A4ABBC66E}"/>
              </a:ext>
            </a:extLst>
          </p:cNvPr>
          <p:cNvSpPr/>
          <p:nvPr/>
        </p:nvSpPr>
        <p:spPr>
          <a:xfrm>
            <a:off x="6129313" y="5375929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</a:p>
        </p:txBody>
      </p:sp>
      <p:sp>
        <p:nvSpPr>
          <p:cNvPr id="112" name="사각형: 둥근 모서리 111">
            <a:extLst>
              <a:ext uri="{FF2B5EF4-FFF2-40B4-BE49-F238E27FC236}">
                <a16:creationId xmlns:a16="http://schemas.microsoft.com/office/drawing/2014/main" id="{5A65D6C5-C9BA-B842-0BD1-B682DBFA4EB9}"/>
              </a:ext>
            </a:extLst>
          </p:cNvPr>
          <p:cNvSpPr/>
          <p:nvPr/>
        </p:nvSpPr>
        <p:spPr>
          <a:xfrm>
            <a:off x="4243217" y="4741170"/>
            <a:ext cx="1516114" cy="15603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18A7555-8D1F-3D62-BFF2-795907DE3B56}"/>
              </a:ext>
            </a:extLst>
          </p:cNvPr>
          <p:cNvSpPr txBox="1"/>
          <p:nvPr/>
        </p:nvSpPr>
        <p:spPr>
          <a:xfrm>
            <a:off x="4816061" y="5280128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7A93693F-4768-8416-377A-97D61A7EB925}"/>
              </a:ext>
            </a:extLst>
          </p:cNvPr>
          <p:cNvSpPr txBox="1"/>
          <p:nvPr/>
        </p:nvSpPr>
        <p:spPr>
          <a:xfrm>
            <a:off x="4951292" y="4797415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D6318E8D-6877-D509-8A60-7511C6456267}"/>
              </a:ext>
            </a:extLst>
          </p:cNvPr>
          <p:cNvCxnSpPr>
            <a:cxnSpLocks/>
          </p:cNvCxnSpPr>
          <p:nvPr/>
        </p:nvCxnSpPr>
        <p:spPr>
          <a:xfrm>
            <a:off x="4981028" y="4915940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1F1D7BB0-A42C-5019-E95B-43077A72D45F}"/>
              </a:ext>
            </a:extLst>
          </p:cNvPr>
          <p:cNvCxnSpPr>
            <a:cxnSpLocks/>
          </p:cNvCxnSpPr>
          <p:nvPr/>
        </p:nvCxnSpPr>
        <p:spPr>
          <a:xfrm flipH="1">
            <a:off x="5245414" y="4915940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6E89F716-FF17-A49C-FE30-B7C963FCDD79}"/>
              </a:ext>
            </a:extLst>
          </p:cNvPr>
          <p:cNvSpPr txBox="1"/>
          <p:nvPr/>
        </p:nvSpPr>
        <p:spPr>
          <a:xfrm>
            <a:off x="4816060" y="5074702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840,000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31" name="모서리가 둥근 직사각형 93">
            <a:extLst>
              <a:ext uri="{FF2B5EF4-FFF2-40B4-BE49-F238E27FC236}">
                <a16:creationId xmlns:a16="http://schemas.microsoft.com/office/drawing/2014/main" id="{B321C75F-4C6A-DB03-67F4-9D075557E07A}"/>
              </a:ext>
            </a:extLst>
          </p:cNvPr>
          <p:cNvSpPr/>
          <p:nvPr/>
        </p:nvSpPr>
        <p:spPr>
          <a:xfrm>
            <a:off x="4330528" y="5166069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138" name="모서리가 둥근 직사각형 93">
            <a:extLst>
              <a:ext uri="{FF2B5EF4-FFF2-40B4-BE49-F238E27FC236}">
                <a16:creationId xmlns:a16="http://schemas.microsoft.com/office/drawing/2014/main" id="{D55E957E-EC77-0A62-D4C1-57B8AA1665DF}"/>
              </a:ext>
            </a:extLst>
          </p:cNvPr>
          <p:cNvSpPr/>
          <p:nvPr/>
        </p:nvSpPr>
        <p:spPr>
          <a:xfrm>
            <a:off x="4330528" y="5375929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F87819E-41E5-5A88-BF01-D8620B39A118}"/>
              </a:ext>
            </a:extLst>
          </p:cNvPr>
          <p:cNvSpPr txBox="1"/>
          <p:nvPr/>
        </p:nvSpPr>
        <p:spPr>
          <a:xfrm>
            <a:off x="6614845" y="5480929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42" name="모서리가 둥근 직사각형 93">
            <a:extLst>
              <a:ext uri="{FF2B5EF4-FFF2-40B4-BE49-F238E27FC236}">
                <a16:creationId xmlns:a16="http://schemas.microsoft.com/office/drawing/2014/main" id="{F37E24C9-A312-5E13-C33D-0B181C2F5C65}"/>
              </a:ext>
            </a:extLst>
          </p:cNvPr>
          <p:cNvSpPr/>
          <p:nvPr/>
        </p:nvSpPr>
        <p:spPr>
          <a:xfrm>
            <a:off x="6129313" y="5576730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EE59F08-5422-CE24-D976-49515C8D9E5E}"/>
              </a:ext>
            </a:extLst>
          </p:cNvPr>
          <p:cNvSpPr txBox="1"/>
          <p:nvPr/>
        </p:nvSpPr>
        <p:spPr>
          <a:xfrm>
            <a:off x="4816060" y="5480929"/>
            <a:ext cx="881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44" name="모서리가 둥근 직사각형 93">
            <a:extLst>
              <a:ext uri="{FF2B5EF4-FFF2-40B4-BE49-F238E27FC236}">
                <a16:creationId xmlns:a16="http://schemas.microsoft.com/office/drawing/2014/main" id="{AA22B443-1F12-CC69-5C6B-0F1AB69CD030}"/>
              </a:ext>
            </a:extLst>
          </p:cNvPr>
          <p:cNvSpPr/>
          <p:nvPr/>
        </p:nvSpPr>
        <p:spPr>
          <a:xfrm>
            <a:off x="4330528" y="5576730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sp>
        <p:nvSpPr>
          <p:cNvPr id="147" name="사각형: 둥근 모서리 146">
            <a:extLst>
              <a:ext uri="{FF2B5EF4-FFF2-40B4-BE49-F238E27FC236}">
                <a16:creationId xmlns:a16="http://schemas.microsoft.com/office/drawing/2014/main" id="{E7222F08-DDE3-5FA3-AC4C-6EF99FCAA230}"/>
              </a:ext>
            </a:extLst>
          </p:cNvPr>
          <p:cNvSpPr/>
          <p:nvPr/>
        </p:nvSpPr>
        <p:spPr>
          <a:xfrm>
            <a:off x="6036850" y="3136344"/>
            <a:ext cx="1514447" cy="3769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D32BC745-791D-E7FF-847B-8A96CAAA4089}"/>
              </a:ext>
            </a:extLst>
          </p:cNvPr>
          <p:cNvSpPr txBox="1"/>
          <p:nvPr/>
        </p:nvSpPr>
        <p:spPr>
          <a:xfrm>
            <a:off x="4391195" y="3218849"/>
            <a:ext cx="11605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A1C8A615-EC7F-3793-2AD8-AC5F84C7386C}"/>
              </a:ext>
            </a:extLst>
          </p:cNvPr>
          <p:cNvSpPr txBox="1"/>
          <p:nvPr/>
        </p:nvSpPr>
        <p:spPr>
          <a:xfrm>
            <a:off x="6174912" y="3218849"/>
            <a:ext cx="11605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</a:p>
        </p:txBody>
      </p:sp>
      <p:sp>
        <p:nvSpPr>
          <p:cNvPr id="150" name="사각형: 둥근 모서리 149">
            <a:extLst>
              <a:ext uri="{FF2B5EF4-FFF2-40B4-BE49-F238E27FC236}">
                <a16:creationId xmlns:a16="http://schemas.microsoft.com/office/drawing/2014/main" id="{89D3EAE9-4A13-3100-8F43-C4AB81EF6023}"/>
              </a:ext>
            </a:extLst>
          </p:cNvPr>
          <p:cNvSpPr/>
          <p:nvPr/>
        </p:nvSpPr>
        <p:spPr>
          <a:xfrm>
            <a:off x="2397646" y="594973"/>
            <a:ext cx="1627515" cy="5786777"/>
          </a:xfrm>
          <a:prstGeom prst="roundRect">
            <a:avLst>
              <a:gd name="adj" fmla="val 13059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rgbClr val="FF3334"/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1" name="사각형: 둥근 모서리 150">
            <a:extLst>
              <a:ext uri="{FF2B5EF4-FFF2-40B4-BE49-F238E27FC236}">
                <a16:creationId xmlns:a16="http://schemas.microsoft.com/office/drawing/2014/main" id="{8270E310-240F-AD88-BF05-FD3B4686836F}"/>
              </a:ext>
            </a:extLst>
          </p:cNvPr>
          <p:cNvSpPr/>
          <p:nvPr/>
        </p:nvSpPr>
        <p:spPr>
          <a:xfrm>
            <a:off x="6012550" y="4748682"/>
            <a:ext cx="1516114" cy="132343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B6267B9B-8B5F-E3CD-145D-9439FD7F10A4}"/>
              </a:ext>
            </a:extLst>
          </p:cNvPr>
          <p:cNvSpPr/>
          <p:nvPr/>
        </p:nvSpPr>
        <p:spPr>
          <a:xfrm>
            <a:off x="4244884" y="2691118"/>
            <a:ext cx="1514447" cy="3967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3" name="사각형: 둥근 모서리 152">
            <a:extLst>
              <a:ext uri="{FF2B5EF4-FFF2-40B4-BE49-F238E27FC236}">
                <a16:creationId xmlns:a16="http://schemas.microsoft.com/office/drawing/2014/main" id="{68C709FB-A059-7021-36FC-0741ED90957F}"/>
              </a:ext>
            </a:extLst>
          </p:cNvPr>
          <p:cNvSpPr/>
          <p:nvPr/>
        </p:nvSpPr>
        <p:spPr>
          <a:xfrm>
            <a:off x="6036850" y="2691118"/>
            <a:ext cx="1514447" cy="3967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15F49F28-83C2-D414-580A-EE76EEA1838E}"/>
              </a:ext>
            </a:extLst>
          </p:cNvPr>
          <p:cNvSpPr txBox="1"/>
          <p:nvPr/>
        </p:nvSpPr>
        <p:spPr>
          <a:xfrm>
            <a:off x="4400222" y="2722969"/>
            <a:ext cx="11750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81CF949-0BD3-0B0C-424F-1597FB4B342D}"/>
              </a:ext>
            </a:extLst>
          </p:cNvPr>
          <p:cNvSpPr txBox="1"/>
          <p:nvPr/>
        </p:nvSpPr>
        <p:spPr>
          <a:xfrm>
            <a:off x="6208143" y="2722969"/>
            <a:ext cx="11750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  <a:endParaRPr kumimoji="1" lang="en-US" altLang="ko-KR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할인</a:t>
            </a:r>
          </a:p>
        </p:txBody>
      </p:sp>
      <p:sp>
        <p:nvSpPr>
          <p:cNvPr id="156" name="사각형: 둥근 모서리 155">
            <a:extLst>
              <a:ext uri="{FF2B5EF4-FFF2-40B4-BE49-F238E27FC236}">
                <a16:creationId xmlns:a16="http://schemas.microsoft.com/office/drawing/2014/main" id="{42891660-D9BA-FDF0-490A-66BAECDB5C61}"/>
              </a:ext>
            </a:extLst>
          </p:cNvPr>
          <p:cNvSpPr/>
          <p:nvPr/>
        </p:nvSpPr>
        <p:spPr>
          <a:xfrm>
            <a:off x="4244884" y="3573697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7" name="사각형: 둥근 모서리 156">
            <a:extLst>
              <a:ext uri="{FF2B5EF4-FFF2-40B4-BE49-F238E27FC236}">
                <a16:creationId xmlns:a16="http://schemas.microsoft.com/office/drawing/2014/main" id="{3C15E5A8-E791-CF52-5082-DC2ADAC27635}"/>
              </a:ext>
            </a:extLst>
          </p:cNvPr>
          <p:cNvSpPr/>
          <p:nvPr/>
        </p:nvSpPr>
        <p:spPr>
          <a:xfrm>
            <a:off x="6042002" y="3573697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0E99596-232F-B481-FED7-961E82AD1B0A}"/>
              </a:ext>
            </a:extLst>
          </p:cNvPr>
          <p:cNvSpPr txBox="1"/>
          <p:nvPr/>
        </p:nvSpPr>
        <p:spPr>
          <a:xfrm>
            <a:off x="4320780" y="3598774"/>
            <a:ext cx="14204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G-TELP/</a:t>
            </a:r>
            <a:r>
              <a:rPr kumimoji="1" lang="ko-KR" altLang="en-US" sz="10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한능검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강좌 제공</a:t>
            </a:r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792F7A62-B515-098C-1E50-F5C0C2FCCED4}"/>
              </a:ext>
            </a:extLst>
          </p:cNvPr>
          <p:cNvSpPr/>
          <p:nvPr/>
        </p:nvSpPr>
        <p:spPr>
          <a:xfrm>
            <a:off x="4244884" y="3908606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0" name="사각형: 둥근 모서리 159">
            <a:extLst>
              <a:ext uri="{FF2B5EF4-FFF2-40B4-BE49-F238E27FC236}">
                <a16:creationId xmlns:a16="http://schemas.microsoft.com/office/drawing/2014/main" id="{C85B489C-C48B-361B-7835-3D8EC4C143BA}"/>
              </a:ext>
            </a:extLst>
          </p:cNvPr>
          <p:cNvSpPr/>
          <p:nvPr/>
        </p:nvSpPr>
        <p:spPr>
          <a:xfrm>
            <a:off x="6042002" y="3908606"/>
            <a:ext cx="1516114" cy="2935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A20FD7AA-2397-2D17-A480-CEAB5D6D8747}"/>
              </a:ext>
            </a:extLst>
          </p:cNvPr>
          <p:cNvSpPr txBox="1"/>
          <p:nvPr/>
        </p:nvSpPr>
        <p:spPr>
          <a:xfrm>
            <a:off x="6174913" y="3598774"/>
            <a:ext cx="13832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G-TELP/</a:t>
            </a:r>
            <a:r>
              <a:rPr kumimoji="1" lang="ko-KR" altLang="en-US" sz="1000" b="1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한능검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강좌 제공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3D69E1C0-0B7A-001C-6EB0-9745D008C804}"/>
              </a:ext>
            </a:extLst>
          </p:cNvPr>
          <p:cNvSpPr txBox="1"/>
          <p:nvPr/>
        </p:nvSpPr>
        <p:spPr>
          <a:xfrm>
            <a:off x="4330528" y="5727817"/>
            <a:ext cx="696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최종</a:t>
            </a:r>
            <a:endParaRPr kumimoji="1" lang="en-US" altLang="ko-KR" sz="1400" b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합격 시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2DEE0521-F96B-8E90-12A4-28BCFE6798B0}"/>
              </a:ext>
            </a:extLst>
          </p:cNvPr>
          <p:cNvSpPr txBox="1"/>
          <p:nvPr/>
        </p:nvSpPr>
        <p:spPr>
          <a:xfrm>
            <a:off x="4993085" y="5716715"/>
            <a:ext cx="3978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i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0</a:t>
            </a:r>
            <a:endParaRPr kumimoji="1" lang="ko-KR" altLang="en-US" sz="3200" b="1" i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F53F7797-7E81-4FC5-175D-A792D74BAD0D}"/>
              </a:ext>
            </a:extLst>
          </p:cNvPr>
          <p:cNvSpPr txBox="1"/>
          <p:nvPr/>
        </p:nvSpPr>
        <p:spPr>
          <a:xfrm>
            <a:off x="5281229" y="5953317"/>
            <a:ext cx="34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원</a:t>
            </a:r>
            <a:endParaRPr kumimoji="1" lang="ko-KR" altLang="en-US" sz="1400" b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E1F84117-4A71-EBEF-2EE1-416AED04B91E}"/>
              </a:ext>
            </a:extLst>
          </p:cNvPr>
          <p:cNvSpPr txBox="1"/>
          <p:nvPr/>
        </p:nvSpPr>
        <p:spPr>
          <a:xfrm>
            <a:off x="4238557" y="3942072"/>
            <a:ext cx="15848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000" b="1" spc="-150" dirty="0">
                <a:latin typeface="+mn-ea"/>
              </a:rPr>
              <a:t>온라인 실전 모의고사 무료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7B7B335B-592B-D520-56D6-48113C418D8B}"/>
              </a:ext>
            </a:extLst>
          </p:cNvPr>
          <p:cNvSpPr txBox="1"/>
          <p:nvPr/>
        </p:nvSpPr>
        <p:spPr>
          <a:xfrm>
            <a:off x="6012550" y="3942072"/>
            <a:ext cx="15848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000" b="1" spc="-150" dirty="0">
                <a:latin typeface="+mn-ea"/>
              </a:rPr>
              <a:t>온라인 실전 모의고사 무료</a:t>
            </a:r>
            <a:endParaRPr kumimoji="1" lang="ko-KR" altLang="en-US" sz="10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1" name="직선 화살표 연결선 180">
            <a:extLst>
              <a:ext uri="{FF2B5EF4-FFF2-40B4-BE49-F238E27FC236}">
                <a16:creationId xmlns:a16="http://schemas.microsoft.com/office/drawing/2014/main" id="{4E4FEA2B-7783-E65C-2B16-74DE8BCC0B64}"/>
              </a:ext>
            </a:extLst>
          </p:cNvPr>
          <p:cNvCxnSpPr>
            <a:cxnSpLocks/>
          </p:cNvCxnSpPr>
          <p:nvPr/>
        </p:nvCxnSpPr>
        <p:spPr>
          <a:xfrm flipH="1">
            <a:off x="6831283" y="4915940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6324FA1-5CFE-B276-1B80-11E49AA7BA2F}"/>
              </a:ext>
            </a:extLst>
          </p:cNvPr>
          <p:cNvSpPr txBox="1"/>
          <p:nvPr/>
        </p:nvSpPr>
        <p:spPr>
          <a:xfrm>
            <a:off x="9840641" y="5824436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6827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2911064"/>
              </p:ext>
            </p:extLst>
          </p:nvPr>
        </p:nvGraphicFramePr>
        <p:xfrm>
          <a:off x="9430473" y="1"/>
          <a:ext cx="2761527" cy="494216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환승 인증하기 작업 요청</a:t>
                      </a: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ko-KR" altLang="en-US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샘플  페이지</a:t>
                      </a: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l: </a:t>
                      </a:r>
                    </a:p>
                    <a:p>
                      <a:pPr marL="0" indent="0">
                        <a:buNone/>
                      </a:pP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https://www.miraeij.com/police/classes/online/pass/pass12/</a:t>
                      </a:r>
                    </a:p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&gt; </a:t>
                      </a:r>
                      <a:r>
                        <a:rPr lang="ko-KR" altLang="en-US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환승</a:t>
                      </a: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인증 참조</a:t>
                      </a: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각 상품 코드 추후 </a:t>
                      </a:r>
                      <a:r>
                        <a:rPr lang="ko-KR" altLang="en-US" sz="800" dirty="0" err="1">
                          <a:latin typeface="+mn-ea"/>
                        </a:rPr>
                        <a:t>전달드리겠습니다</a:t>
                      </a:r>
                      <a:r>
                        <a:rPr lang="en-US" altLang="ko-KR" sz="800" dirty="0">
                          <a:latin typeface="+mn-ea"/>
                        </a:rPr>
                        <a:t>. 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solidFill>
                            <a:srgbClr val="FF0000"/>
                          </a:solidFill>
                          <a:latin typeface="+mn-ea"/>
                        </a:rPr>
                        <a:t>환승 </a:t>
                      </a:r>
                      <a:r>
                        <a:rPr lang="ko-KR" altLang="en-US" sz="800" dirty="0" err="1">
                          <a:solidFill>
                            <a:srgbClr val="FF0000"/>
                          </a:solidFill>
                          <a:latin typeface="+mn-ea"/>
                        </a:rPr>
                        <a:t>인증시</a:t>
                      </a:r>
                      <a:r>
                        <a:rPr lang="en-US" altLang="ko-KR" sz="800" dirty="0">
                          <a:solidFill>
                            <a:srgbClr val="FF0000"/>
                          </a:solidFill>
                          <a:latin typeface="+mn-ea"/>
                        </a:rPr>
                        <a:t>, 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1. </a:t>
                      </a:r>
                      <a:r>
                        <a:rPr lang="ko-KR" altLang="en-US" sz="800" dirty="0">
                          <a:latin typeface="+mn-ea"/>
                        </a:rPr>
                        <a:t>관리자 인증 처리 요청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2. </a:t>
                      </a:r>
                      <a:r>
                        <a:rPr lang="ko-KR" altLang="en-US" sz="800" dirty="0">
                          <a:latin typeface="+mn-ea"/>
                        </a:rPr>
                        <a:t>관리자 인증 시</a:t>
                      </a:r>
                      <a:r>
                        <a:rPr lang="en-US" altLang="ko-KR" sz="800" dirty="0">
                          <a:latin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</a:rPr>
                        <a:t>쿠폰발급 부탁드립니다</a:t>
                      </a:r>
                      <a:r>
                        <a:rPr lang="en-US" altLang="ko-KR" sz="800" dirty="0">
                          <a:latin typeface="+mn-ea"/>
                        </a:rPr>
                        <a:t>. 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 1) </a:t>
                      </a:r>
                      <a:r>
                        <a:rPr lang="ko-KR" altLang="en-US" sz="800" dirty="0">
                          <a:latin typeface="+mn-ea"/>
                        </a:rPr>
                        <a:t>일반 </a:t>
                      </a:r>
                      <a:r>
                        <a:rPr lang="ko-KR" altLang="en-US" sz="800" dirty="0" err="1">
                          <a:latin typeface="+mn-ea"/>
                        </a:rPr>
                        <a:t>환승시</a:t>
                      </a:r>
                      <a:r>
                        <a:rPr lang="en-US" altLang="ko-KR" sz="800" dirty="0">
                          <a:latin typeface="+mn-ea"/>
                        </a:rPr>
                        <a:t>, (</a:t>
                      </a:r>
                      <a:r>
                        <a:rPr lang="ko-KR" altLang="en-US" sz="800" dirty="0">
                          <a:latin typeface="+mn-ea"/>
                        </a:rPr>
                        <a:t>총 </a:t>
                      </a:r>
                      <a:r>
                        <a:rPr lang="en-US" altLang="ko-KR" sz="800" dirty="0">
                          <a:latin typeface="+mn-ea"/>
                        </a:rPr>
                        <a:t>3</a:t>
                      </a:r>
                      <a:r>
                        <a:rPr lang="ko-KR" altLang="en-US" sz="800" dirty="0">
                          <a:latin typeface="+mn-ea"/>
                        </a:rPr>
                        <a:t>종</a:t>
                      </a:r>
                      <a:r>
                        <a:rPr lang="en-US" altLang="ko-KR" sz="800" dirty="0">
                          <a:latin typeface="+mn-ea"/>
                        </a:rPr>
                        <a:t>)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1+1 0</a:t>
                      </a:r>
                      <a:r>
                        <a:rPr lang="ko-KR" altLang="en-US" sz="800" dirty="0">
                          <a:latin typeface="+mn-ea"/>
                        </a:rPr>
                        <a:t>원 패스 </a:t>
                      </a:r>
                      <a:r>
                        <a:rPr lang="en-US" altLang="ko-KR" sz="800" dirty="0">
                          <a:latin typeface="+mn-ea"/>
                        </a:rPr>
                        <a:t>20</a:t>
                      </a:r>
                      <a:r>
                        <a:rPr lang="ko-KR" altLang="en-US" sz="800" dirty="0">
                          <a:latin typeface="+mn-ea"/>
                        </a:rPr>
                        <a:t>만원 할인 쿠폰</a:t>
                      </a:r>
                      <a:r>
                        <a:rPr lang="en-US" altLang="ko-KR" sz="800" dirty="0">
                          <a:latin typeface="+mn-ea"/>
                        </a:rPr>
                        <a:t>, 24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1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10</a:t>
                      </a:r>
                      <a:r>
                        <a:rPr lang="ko-KR" altLang="en-US" sz="800" dirty="0">
                          <a:latin typeface="+mn-ea"/>
                        </a:rPr>
                        <a:t>만원</a:t>
                      </a:r>
                      <a:r>
                        <a:rPr lang="en-US" altLang="ko-KR" sz="800" dirty="0">
                          <a:latin typeface="+mn-ea"/>
                        </a:rPr>
                        <a:t>, 23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2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10</a:t>
                      </a:r>
                      <a:r>
                        <a:rPr lang="ko-KR" altLang="en-US" sz="800" dirty="0">
                          <a:latin typeface="+mn-ea"/>
                        </a:rPr>
                        <a:t>만원 할인쿠폰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 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 2) </a:t>
                      </a:r>
                      <a:r>
                        <a:rPr lang="ko-KR" altLang="en-US" sz="800" dirty="0">
                          <a:latin typeface="+mn-ea"/>
                        </a:rPr>
                        <a:t>평생 </a:t>
                      </a:r>
                      <a:r>
                        <a:rPr lang="ko-KR" altLang="en-US" sz="800" dirty="0" err="1">
                          <a:latin typeface="+mn-ea"/>
                        </a:rPr>
                        <a:t>환승시</a:t>
                      </a:r>
                      <a:r>
                        <a:rPr lang="en-US" altLang="ko-KR" sz="800" dirty="0">
                          <a:latin typeface="+mn-ea"/>
                        </a:rPr>
                        <a:t>, (</a:t>
                      </a:r>
                      <a:r>
                        <a:rPr lang="ko-KR" altLang="en-US" sz="800" dirty="0">
                          <a:latin typeface="+mn-ea"/>
                        </a:rPr>
                        <a:t>총 </a:t>
                      </a:r>
                      <a:r>
                        <a:rPr lang="en-US" altLang="ko-KR" sz="800" dirty="0">
                          <a:latin typeface="+mn-ea"/>
                        </a:rPr>
                        <a:t>3</a:t>
                      </a:r>
                      <a:r>
                        <a:rPr lang="ko-KR" altLang="en-US" sz="800" dirty="0">
                          <a:latin typeface="+mn-ea"/>
                        </a:rPr>
                        <a:t>종</a:t>
                      </a:r>
                      <a:r>
                        <a:rPr lang="en-US" altLang="ko-KR" sz="800" dirty="0">
                          <a:latin typeface="+mn-ea"/>
                        </a:rPr>
                        <a:t>)</a:t>
                      </a: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1+1 0</a:t>
                      </a:r>
                      <a:r>
                        <a:rPr lang="ko-KR" altLang="en-US" sz="800" dirty="0">
                          <a:latin typeface="+mn-ea"/>
                        </a:rPr>
                        <a:t>원 패스 </a:t>
                      </a:r>
                      <a:r>
                        <a:rPr lang="en-US" altLang="ko-KR" sz="800" dirty="0">
                          <a:latin typeface="+mn-ea"/>
                        </a:rPr>
                        <a:t>20</a:t>
                      </a:r>
                      <a:r>
                        <a:rPr lang="ko-KR" altLang="en-US" sz="800" dirty="0">
                          <a:latin typeface="+mn-ea"/>
                        </a:rPr>
                        <a:t>만원 할인 쿠폰</a:t>
                      </a:r>
                      <a:r>
                        <a:rPr lang="en-US" altLang="ko-KR" sz="800" dirty="0">
                          <a:latin typeface="+mn-ea"/>
                        </a:rPr>
                        <a:t>, 24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1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10</a:t>
                      </a:r>
                      <a:r>
                        <a:rPr lang="ko-KR" altLang="en-US" sz="800" dirty="0">
                          <a:latin typeface="+mn-ea"/>
                        </a:rPr>
                        <a:t>만원</a:t>
                      </a:r>
                      <a:r>
                        <a:rPr lang="en-US" altLang="ko-KR" sz="800" dirty="0">
                          <a:latin typeface="+mn-ea"/>
                        </a:rPr>
                        <a:t>, 23</a:t>
                      </a:r>
                      <a:r>
                        <a:rPr lang="ko-KR" altLang="en-US" sz="800" dirty="0">
                          <a:latin typeface="+mn-ea"/>
                        </a:rPr>
                        <a:t>년 </a:t>
                      </a:r>
                      <a:r>
                        <a:rPr lang="en-US" altLang="ko-KR" sz="800" dirty="0">
                          <a:latin typeface="+mn-ea"/>
                        </a:rPr>
                        <a:t>2</a:t>
                      </a:r>
                      <a:r>
                        <a:rPr lang="ko-KR" altLang="en-US" sz="800" dirty="0">
                          <a:latin typeface="+mn-ea"/>
                        </a:rPr>
                        <a:t>차 패스 </a:t>
                      </a:r>
                      <a:r>
                        <a:rPr lang="en-US" altLang="ko-KR" sz="800" dirty="0">
                          <a:latin typeface="+mn-ea"/>
                        </a:rPr>
                        <a:t>491,000</a:t>
                      </a:r>
                      <a:r>
                        <a:rPr lang="ko-KR" altLang="en-US" sz="800" dirty="0">
                          <a:latin typeface="+mn-ea"/>
                        </a:rPr>
                        <a:t>원 할인쿠폰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3. </a:t>
                      </a:r>
                      <a:r>
                        <a:rPr lang="ko-KR" altLang="en-US" sz="800" dirty="0">
                          <a:latin typeface="+mn-ea"/>
                        </a:rPr>
                        <a:t>사용기한</a:t>
                      </a:r>
                      <a:r>
                        <a:rPr lang="en-US" altLang="ko-KR" sz="800" dirty="0">
                          <a:latin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</a:rPr>
                        <a:t>발급일로부터</a:t>
                      </a:r>
                      <a:r>
                        <a:rPr lang="en-US" altLang="ko-KR" sz="800" dirty="0">
                          <a:latin typeface="+mn-ea"/>
                        </a:rPr>
                        <a:t>~7</a:t>
                      </a:r>
                      <a:r>
                        <a:rPr lang="ko-KR" altLang="en-US" sz="800" dirty="0">
                          <a:latin typeface="+mn-ea"/>
                        </a:rPr>
                        <a:t>일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B1375C-4289-63E6-7C96-441323E2801B}"/>
              </a:ext>
            </a:extLst>
          </p:cNvPr>
          <p:cNvSpPr/>
          <p:nvPr/>
        </p:nvSpPr>
        <p:spPr>
          <a:xfrm>
            <a:off x="234892" y="255373"/>
            <a:ext cx="8976219" cy="63719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C9770AE3-B6D8-9CF7-79BE-0A8281B1FEE2}"/>
              </a:ext>
            </a:extLst>
          </p:cNvPr>
          <p:cNvSpPr/>
          <p:nvPr/>
        </p:nvSpPr>
        <p:spPr>
          <a:xfrm>
            <a:off x="3349088" y="4085921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84387E-F8AC-1D3C-9A12-73A93E2296A8}"/>
              </a:ext>
            </a:extLst>
          </p:cNvPr>
          <p:cNvSpPr txBox="1"/>
          <p:nvPr/>
        </p:nvSpPr>
        <p:spPr>
          <a:xfrm>
            <a:off x="3908753" y="3697706"/>
            <a:ext cx="22733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(*</a:t>
            </a:r>
            <a:r>
              <a:rPr lang="ko-KR" altLang="en-US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타사 평생 패스 환승 인증 후 </a:t>
            </a:r>
            <a:r>
              <a:rPr lang="en-US" altLang="ko-KR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23</a:t>
            </a:r>
            <a:r>
              <a:rPr lang="ko-KR" altLang="en-US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차 미래패스 </a:t>
            </a:r>
            <a:r>
              <a:rPr lang="ko-KR" altLang="en-US" sz="800" b="1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신청시</a:t>
            </a:r>
            <a:r>
              <a:rPr lang="en-US" altLang="ko-KR" sz="8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8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C93FB26-0F0C-5EB6-8591-584A68E3C77B}"/>
              </a:ext>
            </a:extLst>
          </p:cNvPr>
          <p:cNvSpPr/>
          <p:nvPr/>
        </p:nvSpPr>
        <p:spPr>
          <a:xfrm>
            <a:off x="3614396" y="205048"/>
            <a:ext cx="2634343" cy="387234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/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6BF2D1-384A-60B7-A40F-CBF69173DCE3}"/>
              </a:ext>
            </a:extLst>
          </p:cNvPr>
          <p:cNvSpPr txBox="1"/>
          <p:nvPr/>
        </p:nvSpPr>
        <p:spPr>
          <a:xfrm>
            <a:off x="3614396" y="264419"/>
            <a:ext cx="263434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1200">
                <a:latin typeface="나눔스퀘어라운드OTF ExtraBold" panose="020B0600000101010101" pitchFamily="34" charset="-127"/>
                <a:ea typeface="나눔스퀘어라운드OTF ExtraBold" panose="020B0600000101010101" pitchFamily="34" charset="-127"/>
              </a:defRPr>
            </a:lvl1pPr>
          </a:lstStyle>
          <a:p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회원 특별 </a:t>
            </a:r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Event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62726-E86F-E81C-C237-209C88A9D73D}"/>
              </a:ext>
            </a:extLst>
          </p:cNvPr>
          <p:cNvSpPr/>
          <p:nvPr/>
        </p:nvSpPr>
        <p:spPr>
          <a:xfrm>
            <a:off x="2777166" y="1722807"/>
            <a:ext cx="4351093" cy="22934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포인트가 10개인 별 30">
            <a:extLst>
              <a:ext uri="{FF2B5EF4-FFF2-40B4-BE49-F238E27FC236}">
                <a16:creationId xmlns:a16="http://schemas.microsoft.com/office/drawing/2014/main" id="{CC578457-BFB5-7908-E490-535EB52E57CA}"/>
              </a:ext>
            </a:extLst>
          </p:cNvPr>
          <p:cNvSpPr/>
          <p:nvPr/>
        </p:nvSpPr>
        <p:spPr>
          <a:xfrm>
            <a:off x="6995902" y="2503509"/>
            <a:ext cx="1066800" cy="1066800"/>
          </a:xfrm>
          <a:prstGeom prst="star10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971073B-9A2D-9407-3354-35E18FA073E1}"/>
              </a:ext>
            </a:extLst>
          </p:cNvPr>
          <p:cNvSpPr/>
          <p:nvPr/>
        </p:nvSpPr>
        <p:spPr>
          <a:xfrm>
            <a:off x="7089532" y="2841686"/>
            <a:ext cx="9028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ko-KR" sz="1600" spc="-1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3/15</a:t>
            </a:r>
            <a:r>
              <a:rPr lang="ko-KR" altLang="en-US" sz="1600" spc="-15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까지</a:t>
            </a:r>
            <a:endParaRPr lang="en-US" altLang="ko-KR" sz="1600" spc="-15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8F96B4A-FC3F-6914-E6A5-15C5CEAC44AB}"/>
              </a:ext>
            </a:extLst>
          </p:cNvPr>
          <p:cNvSpPr/>
          <p:nvPr/>
        </p:nvSpPr>
        <p:spPr>
          <a:xfrm>
            <a:off x="3349088" y="1771813"/>
            <a:ext cx="3207250" cy="33817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타학원</a:t>
            </a:r>
            <a:r>
              <a: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환승 인증 시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A1C49DF-B98D-19B2-414B-D608A6B4F1B9}"/>
              </a:ext>
            </a:extLst>
          </p:cNvPr>
          <p:cNvSpPr/>
          <p:nvPr/>
        </p:nvSpPr>
        <p:spPr>
          <a:xfrm>
            <a:off x="3122715" y="2176269"/>
            <a:ext cx="3552053" cy="7408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20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2023·2024 </a:t>
            </a:r>
          </a:p>
          <a:p>
            <a:pPr lvl="0" algn="ctr"/>
            <a:r>
              <a:rPr lang="ko-KR" altLang="en-US" sz="28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미래패스</a:t>
            </a:r>
            <a:r>
              <a:rPr lang="en-US" altLang="ko-KR" sz="28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9D5D14B-A8BB-8EBA-131D-7FCE0BDBD761}"/>
              </a:ext>
            </a:extLst>
          </p:cNvPr>
          <p:cNvSpPr/>
          <p:nvPr/>
        </p:nvSpPr>
        <p:spPr>
          <a:xfrm>
            <a:off x="1938843" y="4701546"/>
            <a:ext cx="6224569" cy="1417071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E3D8014-D2B8-F1BB-BCB2-76938C25203C}"/>
              </a:ext>
            </a:extLst>
          </p:cNvPr>
          <p:cNvSpPr/>
          <p:nvPr/>
        </p:nvSpPr>
        <p:spPr>
          <a:xfrm>
            <a:off x="2045884" y="4795914"/>
            <a:ext cx="5925256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1100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유의사항</a:t>
            </a:r>
            <a:endParaRPr lang="en-US" altLang="ko-KR" sz="1100" b="1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/>
            <a:endParaRPr lang="en-US" altLang="ko-KR" sz="11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환승은 일반 환승과 평생 환승으로 구분되며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타사 평생 패스 상품을 인증하실 경우 평생 환승 할인을 그 외 패스 상품을 </a:t>
            </a:r>
            <a:r>
              <a:rPr lang="ko-KR" altLang="en-US" sz="9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인증시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일반 환승 할인이 적용됩니다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쿠폰은 관리자 승인 후 발급되며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경찰 채용 미래패스 결제 시 사용 가능합니다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.(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사용기간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인증 승인 처리는 평일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시까지 가능하며 주말 신청자는 월요일 일괄처리 됩니다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할인 적용 대상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9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타학원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갱신 가능한 경찰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PASS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수강 회원으로 평생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PASS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구분 적용</a:t>
            </a:r>
            <a:endParaRPr lang="en-US" altLang="ko-KR" sz="9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/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지급된 쿠폰은 </a:t>
            </a:r>
            <a:r>
              <a:rPr lang="ko-KR" altLang="en-US" sz="900" dirty="0" err="1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내강의실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회원정보 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 </a:t>
            </a:r>
            <a:r>
              <a:rPr lang="ko-KR" altLang="en-US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쿠폰에서 확인 가능합니다</a:t>
            </a:r>
            <a:r>
              <a:rPr lang="en-US" altLang="ko-KR" sz="9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sp>
        <p:nvSpPr>
          <p:cNvPr id="24" name="모서리가 둥근 직사각형 189">
            <a:extLst>
              <a:ext uri="{FF2B5EF4-FFF2-40B4-BE49-F238E27FC236}">
                <a16:creationId xmlns:a16="http://schemas.microsoft.com/office/drawing/2014/main" id="{9050545E-EA1B-BD6A-BD6B-715D002298D7}"/>
              </a:ext>
            </a:extLst>
          </p:cNvPr>
          <p:cNvSpPr/>
          <p:nvPr/>
        </p:nvSpPr>
        <p:spPr>
          <a:xfrm>
            <a:off x="3854742" y="4118050"/>
            <a:ext cx="2088000" cy="431207"/>
          </a:xfrm>
          <a:prstGeom prst="roundRect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100" b="1" spc="-100" dirty="0" err="1">
                <a:solidFill>
                  <a:srgbClr val="FFFF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타학원</a:t>
            </a:r>
            <a:r>
              <a:rPr lang="ko-KR" altLang="en-US" sz="1100" b="1" spc="-100" dirty="0">
                <a:solidFill>
                  <a:srgbClr val="FFFF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100" b="1" spc="-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인증하기 </a:t>
            </a:r>
            <a:r>
              <a:rPr lang="en-US" altLang="ko-KR" sz="1100" b="1" spc="-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sz="1100" b="1" spc="-1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0CFCFC1-8BF3-501F-D6DF-799017D4F63A}"/>
              </a:ext>
            </a:extLst>
          </p:cNvPr>
          <p:cNvSpPr txBox="1"/>
          <p:nvPr/>
        </p:nvSpPr>
        <p:spPr>
          <a:xfrm>
            <a:off x="1337551" y="739383"/>
            <a:ext cx="71664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8000">
                <a:latin typeface="Rix이누아리두리 Regular" panose="00000500000000000000" pitchFamily="2" charset="-127"/>
                <a:ea typeface="Rix이누아리두리 Regular" panose="00000500000000000000" pitchFamily="2" charset="-127"/>
              </a:defRPr>
            </a:lvl1pPr>
          </a:lstStyle>
          <a:p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미래인재경찰학원으로 환승 시 </a:t>
            </a:r>
            <a:endParaRPr lang="en-US" altLang="ko-KR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미래패스 할인 쿠폰을 드립니다</a:t>
            </a:r>
            <a:r>
              <a:rPr lang="en-US" altLang="ko-KR" sz="2000" i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9E63C6-6904-6716-B0EF-9745EEAED767}"/>
              </a:ext>
            </a:extLst>
          </p:cNvPr>
          <p:cNvGrpSpPr/>
          <p:nvPr/>
        </p:nvGrpSpPr>
        <p:grpSpPr>
          <a:xfrm>
            <a:off x="4543458" y="3065143"/>
            <a:ext cx="917127" cy="173983"/>
            <a:chOff x="951798" y="3052544"/>
            <a:chExt cx="676959" cy="128422"/>
          </a:xfrm>
        </p:grpSpPr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B6AD1F96-5A89-FC62-BFDC-36EE5B4466CE}"/>
                </a:ext>
              </a:extLst>
            </p:cNvPr>
            <p:cNvCxnSpPr>
              <a:cxnSpLocks/>
            </p:cNvCxnSpPr>
            <p:nvPr/>
          </p:nvCxnSpPr>
          <p:spPr>
            <a:xfrm>
              <a:off x="951798" y="3052544"/>
              <a:ext cx="647223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AE418C6F-AD4C-28E4-6676-2580B8D615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45920" y="3052544"/>
              <a:ext cx="382837" cy="128422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CB3DC3AE-2AA4-5F7B-2BB5-39D5A7A0DC83}"/>
              </a:ext>
            </a:extLst>
          </p:cNvPr>
          <p:cNvSpPr txBox="1"/>
          <p:nvPr/>
        </p:nvSpPr>
        <p:spPr>
          <a:xfrm>
            <a:off x="4455245" y="2936759"/>
            <a:ext cx="10053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790,000</a:t>
            </a:r>
            <a:r>
              <a:rPr kumimoji="1" lang="ko-KR" altLang="en-US" sz="12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20387B6-77B1-2574-4C95-F7305C3B9A1F}"/>
              </a:ext>
            </a:extLst>
          </p:cNvPr>
          <p:cNvSpPr txBox="1"/>
          <p:nvPr/>
        </p:nvSpPr>
        <p:spPr>
          <a:xfrm>
            <a:off x="3937878" y="3282208"/>
            <a:ext cx="2087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299,000</a:t>
            </a:r>
            <a:r>
              <a:rPr kumimoji="1" lang="ko-KR" altLang="en-US" sz="2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B504FE-34EE-B19D-69B2-CB29B274A458}"/>
              </a:ext>
            </a:extLst>
          </p:cNvPr>
          <p:cNvSpPr txBox="1"/>
          <p:nvPr/>
        </p:nvSpPr>
        <p:spPr>
          <a:xfrm>
            <a:off x="9840641" y="5824436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section12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3697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4E82501-365F-AFC1-36B6-CED0D5BB2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89A5EB1-6C41-438A-C588-2B16669FC3C9}"/>
              </a:ext>
            </a:extLst>
          </p:cNvPr>
          <p:cNvSpPr/>
          <p:nvPr/>
        </p:nvSpPr>
        <p:spPr>
          <a:xfrm>
            <a:off x="671227" y="338666"/>
            <a:ext cx="8229600" cy="6385983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6" name="Group 87">
            <a:extLst>
              <a:ext uri="{FF2B5EF4-FFF2-40B4-BE49-F238E27FC236}">
                <a16:creationId xmlns:a16="http://schemas.microsoft.com/office/drawing/2014/main" id="{5B9CAFC7-DD9A-6F21-02EE-DF371A871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936849"/>
              </p:ext>
            </p:extLst>
          </p:nvPr>
        </p:nvGraphicFramePr>
        <p:xfrm>
          <a:off x="9430473" y="1"/>
          <a:ext cx="2761527" cy="225992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경찰 파이널 특강 참조</a:t>
                      </a: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:</a:t>
                      </a:r>
                    </a:p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-100" baseline="0" dirty="0">
                          <a:latin typeface="맑은 고딕" panose="020B0503020000020004" pitchFamily="50" charset="-127"/>
                          <a:ea typeface="+mn-ea"/>
                        </a:rPr>
                        <a:t>https://www.miraeij.com/police/classes/online/general/relay_lecture/</a:t>
                      </a:r>
                      <a:endParaRPr lang="en-US" altLang="ko-KR" sz="800" spc="-1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latin typeface="맑은 고딕" panose="020B0503020000020004" pitchFamily="50" charset="-127"/>
                          <a:ea typeface="+mn-ea"/>
                        </a:rPr>
                        <a:t>https://www.miraeij.com/police/guide/memoirs/</a:t>
                      </a: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CA15E8AB-24E8-B373-EF42-22F8B55F42CC}"/>
              </a:ext>
            </a:extLst>
          </p:cNvPr>
          <p:cNvSpPr/>
          <p:nvPr/>
        </p:nvSpPr>
        <p:spPr>
          <a:xfrm>
            <a:off x="822443" y="530897"/>
            <a:ext cx="7851774" cy="10243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A87D2-007F-1A57-F2E1-F1AC5705E2CD}"/>
              </a:ext>
            </a:extLst>
          </p:cNvPr>
          <p:cNvSpPr txBox="1"/>
          <p:nvPr/>
        </p:nvSpPr>
        <p:spPr>
          <a:xfrm>
            <a:off x="698500" y="539589"/>
            <a:ext cx="79757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결과로 증명하는 미래인재 경찰학원</a:t>
            </a:r>
            <a:endParaRPr lang="en-US" altLang="ko-KR" sz="2000" b="1" spc="-150" dirty="0">
              <a:solidFill>
                <a:schemeClr val="bg1"/>
              </a:solidFill>
              <a:latin typeface="+mj-lt"/>
              <a:ea typeface="맑은 고딕" panose="020B0503020000020004" pitchFamily="50" charset="-127"/>
            </a:endParaRPr>
          </a:p>
          <a:p>
            <a:pPr algn="ctr"/>
            <a:r>
              <a:rPr lang="en-US" altLang="ko-KR" sz="2000" b="1" spc="-15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“</a:t>
            </a:r>
            <a:r>
              <a:rPr lang="ko-KR" altLang="en-US" sz="2000" b="1" spc="-15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초 고득점자</a:t>
            </a:r>
            <a:r>
              <a:rPr lang="en-US" altLang="ko-KR" sz="2000" b="1" spc="-15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, </a:t>
            </a:r>
            <a:r>
              <a:rPr lang="ko-KR" altLang="en-US" sz="2000" b="1" spc="-15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지방청 수석 배출</a:t>
            </a:r>
            <a:r>
              <a:rPr lang="en-US" altLang="ko-KR" sz="2000" b="1" spc="-15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“</a:t>
            </a:r>
          </a:p>
          <a:p>
            <a:pPr algn="ctr"/>
            <a:r>
              <a:rPr lang="en-US" altLang="ko-KR" sz="2000" b="1" spc="-15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2023</a:t>
            </a:r>
            <a:r>
              <a:rPr lang="ko-KR" altLang="en-US" sz="2000" b="1" spc="-15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년 합격의 주인공은 이제 당신입니다</a:t>
            </a:r>
            <a:r>
              <a:rPr lang="en-US" altLang="ko-KR" sz="2000" b="1" spc="-15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33D0F8-59A5-2426-28CC-DB272D956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137" y="3854184"/>
            <a:ext cx="4915779" cy="250786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2232E1F-A206-C92C-377F-41956CB41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5336" y="4265570"/>
            <a:ext cx="3032335" cy="18499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783A074-66C3-77A3-F2B2-D4F20DE83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581" y="4470347"/>
            <a:ext cx="3032335" cy="185675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DD39162-2A07-71BF-2891-415024E890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3261" y="4762115"/>
            <a:ext cx="3069726" cy="185675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5F4B000C-98A8-D391-2B80-F27BEAD9D4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559" y="1806317"/>
            <a:ext cx="3475765" cy="180761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1B88399-BEDC-7F1F-7D1D-0C78961D3C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7656" y="1806317"/>
            <a:ext cx="3457577" cy="1807617"/>
          </a:xfrm>
          <a:prstGeom prst="rect">
            <a:avLst/>
          </a:prstGeom>
        </p:spPr>
      </p:pic>
      <p:sp>
        <p:nvSpPr>
          <p:cNvPr id="19" name="모서리가 둥근 직사각형 54">
            <a:extLst>
              <a:ext uri="{FF2B5EF4-FFF2-40B4-BE49-F238E27FC236}">
                <a16:creationId xmlns:a16="http://schemas.microsoft.com/office/drawing/2014/main" id="{7CDADB38-E869-33B3-1AE8-D09F285678C4}"/>
              </a:ext>
            </a:extLst>
          </p:cNvPr>
          <p:cNvSpPr/>
          <p:nvPr/>
        </p:nvSpPr>
        <p:spPr>
          <a:xfrm>
            <a:off x="2564986" y="6461383"/>
            <a:ext cx="4098282" cy="4335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endParaRPr lang="ko-KR" altLang="en-US" sz="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F1AE0E-37BB-7804-4899-F3CED3324477}"/>
              </a:ext>
            </a:extLst>
          </p:cNvPr>
          <p:cNvSpPr txBox="1"/>
          <p:nvPr/>
        </p:nvSpPr>
        <p:spPr>
          <a:xfrm>
            <a:off x="2983103" y="6465503"/>
            <a:ext cx="284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spc="-150" dirty="0">
                <a:latin typeface="+mn-ea"/>
              </a:rPr>
              <a:t>더 많은 합격수기 바로가기</a:t>
            </a:r>
            <a:r>
              <a:rPr lang="en-US" altLang="ko-KR" b="1" spc="-150" dirty="0">
                <a:latin typeface="+mn-ea"/>
              </a:rPr>
              <a:t>&gt;</a:t>
            </a:r>
            <a:endParaRPr lang="ko-KR" altLang="en-US" b="1" spc="-150" dirty="0">
              <a:latin typeface="+mn-ea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E55A9593-C14E-9111-417B-2C26D12689F8}"/>
              </a:ext>
            </a:extLst>
          </p:cNvPr>
          <p:cNvSpPr/>
          <p:nvPr/>
        </p:nvSpPr>
        <p:spPr>
          <a:xfrm>
            <a:off x="2248950" y="6327103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62F12E28-2C26-EDC8-41CC-4747B8F8EEEC}"/>
              </a:ext>
            </a:extLst>
          </p:cNvPr>
          <p:cNvSpPr/>
          <p:nvPr/>
        </p:nvSpPr>
        <p:spPr>
          <a:xfrm>
            <a:off x="554484" y="1192616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C524FA-FA15-2554-1273-E9D40003E337}"/>
              </a:ext>
            </a:extLst>
          </p:cNvPr>
          <p:cNvSpPr txBox="1"/>
          <p:nvPr/>
        </p:nvSpPr>
        <p:spPr>
          <a:xfrm>
            <a:off x="9840641" y="5824436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section13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2734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B04F09-F231-2358-906F-3DC7C11C6395}"/>
              </a:ext>
            </a:extLst>
          </p:cNvPr>
          <p:cNvSpPr txBox="1"/>
          <p:nvPr/>
        </p:nvSpPr>
        <p:spPr>
          <a:xfrm>
            <a:off x="1284497" y="328627"/>
            <a:ext cx="675938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r>
              <a:rPr lang="en-US" altLang="ko-KR" sz="1500" b="1" dirty="0"/>
              <a:t>[</a:t>
            </a:r>
            <a:r>
              <a:rPr lang="ko-KR" altLang="en-US" sz="1500" b="1" dirty="0"/>
              <a:t>미래인재 경찰 채용 미래패스 유의 사항</a:t>
            </a:r>
            <a:r>
              <a:rPr lang="en-US" altLang="ko-KR" sz="1500" b="1" dirty="0"/>
              <a:t>]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19</a:t>
            </a:fld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5830257-7D35-A98F-10EC-9EE94D563F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486781"/>
              </p:ext>
            </p:extLst>
          </p:nvPr>
        </p:nvGraphicFramePr>
        <p:xfrm>
          <a:off x="457201" y="814916"/>
          <a:ext cx="8492066" cy="27249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9938">
                  <a:extLst>
                    <a:ext uri="{9D8B030D-6E8A-4147-A177-3AD203B41FA5}">
                      <a16:colId xmlns:a16="http://schemas.microsoft.com/office/drawing/2014/main" val="576467750"/>
                    </a:ext>
                  </a:extLst>
                </a:gridCol>
                <a:gridCol w="6932128">
                  <a:extLst>
                    <a:ext uri="{9D8B030D-6E8A-4147-A177-3AD203B41FA5}">
                      <a16:colId xmlns:a16="http://schemas.microsoft.com/office/drawing/2014/main" val="3393308889"/>
                    </a:ext>
                  </a:extLst>
                </a:gridCol>
              </a:tblGrid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경찰채용패스 </a:t>
                      </a:r>
                      <a:endParaRPr lang="en-US" altLang="ko-KR" sz="800" dirty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상품안내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본 상품은 구매일로부터 선택한 상품의 필기시험일까지 무제한 수강 가능하며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갱신형 상품의 경우 신청자에 한하여 수강기간이 무료 연장되는 상품입니다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본 상품은 일반공채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경행경채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전 강좌 수강 가능합니다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형사법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신광은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*경찰학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장정훈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*헌법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전효진 교수님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문태환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*범죄학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박상민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G-TELP :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김준기 교수님</a:t>
                      </a:r>
                    </a:p>
                    <a:p>
                      <a:pPr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한능검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원유철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교수님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패스 강좌는 결제 완료되는 즉시 수강이 시작됩니다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 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결제완료자에 한함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4.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강좌 및 교수는 학원 사정에 따라 변동될 수 있습니다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216840"/>
                  </a:ext>
                </a:extLst>
              </a:tr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교재안내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미래인재경차 미래패스 수강에 필요한 교재는 별도로 구매하셔야 하며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각 </a:t>
                      </a:r>
                      <a:r>
                        <a:rPr lang="ko-KR" altLang="en-US" sz="800" dirty="0" err="1">
                          <a:latin typeface="+mn-ea"/>
                          <a:ea typeface="+mn-ea"/>
                        </a:rPr>
                        <a:t>강좌별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 교재는 강좌소개 및 교재 구매 메뉴에서 별도 구매 가능합니다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  <a:endParaRPr lang="ko-KR" altLang="en-US" sz="800" dirty="0">
                        <a:latin typeface="+mn-ea"/>
                        <a:ea typeface="+mn-ea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760880"/>
                  </a:ext>
                </a:extLst>
              </a:tr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환불안내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 후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일 이내 강좌의 맛보기 강의를 제외하고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강 이하 수강 시에만 전액 환불 가능합니다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 후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일 이내 환불 요청 시 수강한 각 강의 정가 기준으로 수강 부분만큼 차감 후 나머지 부분에 대해 환불이 진행됩니다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강좌 내 학습 자료 및 모바일 다운로드 이용 시에는 수강한 것으로 간주됩니다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4.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고객 변심으로 인한 환불은 수강 시작일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당일 포함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로부터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일이 경과되면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결제가 기준으로 계산하여 사용일수만큼 차감 후 환불됩니다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   · 7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일이 경과되었을 경우 수강 이력에 상관없이 실 결제액에서 다음 항목이 제외되어 환불됩니다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     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결제가 기준 일할 계산된 수강료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수령한 혜택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학습지원금 등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)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금액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위약금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환불 예정 금액의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10%)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이 제외되어 환불 처리됩니다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.)  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5.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중도 환불 시 학습지원금을 사용하였을 경우 사용한 포인트 만큼 차감 후 환불 진행되며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남은 포인트는 회수됩니다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포인트 미사용일 경우 추가 차감 없이 포인트 회수 후 환불 진행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800" dirty="0">
                        <a:latin typeface="+mn-ea"/>
                        <a:ea typeface="+mn-ea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274972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331EEFB-5BE0-6441-E0F6-625130DF28A6}"/>
              </a:ext>
            </a:extLst>
          </p:cNvPr>
          <p:cNvSpPr txBox="1"/>
          <p:nvPr/>
        </p:nvSpPr>
        <p:spPr>
          <a:xfrm>
            <a:off x="9840641" y="5824436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5688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6E3F3DD-BE9B-D543-9CE3-21896F19E979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C6CF04-97BD-300F-91DB-3A183E842061}"/>
              </a:ext>
            </a:extLst>
          </p:cNvPr>
          <p:cNvSpPr txBox="1"/>
          <p:nvPr/>
        </p:nvSpPr>
        <p:spPr>
          <a:xfrm>
            <a:off x="2462237" y="1283435"/>
            <a:ext cx="444224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spc="-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2023·2024 </a:t>
            </a:r>
            <a:r>
              <a:rPr lang="ko-KR" altLang="en-US" sz="2800" b="1" spc="-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경찰채용</a:t>
            </a:r>
            <a:endParaRPr lang="en-US" altLang="ko-KR" sz="3600" b="1" spc="-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7200" b="1" spc="-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미 </a:t>
            </a:r>
            <a:r>
              <a:rPr lang="ko-KR" altLang="en-US" sz="7200" b="1" spc="-3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래</a:t>
            </a:r>
            <a:r>
              <a:rPr lang="ko-KR" altLang="en-US" sz="7200" b="1" spc="-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패 </a:t>
            </a:r>
            <a:r>
              <a:rPr lang="ko-KR" altLang="en-US" sz="7200" b="1" spc="-3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스</a:t>
            </a:r>
            <a:endParaRPr lang="ko-KR" altLang="en-US" sz="44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660F09C-2B9B-30F9-A8F4-CB5FADCAEDF0}"/>
              </a:ext>
            </a:extLst>
          </p:cNvPr>
          <p:cNvCxnSpPr>
            <a:cxnSpLocks/>
          </p:cNvCxnSpPr>
          <p:nvPr/>
        </p:nvCxnSpPr>
        <p:spPr>
          <a:xfrm>
            <a:off x="2419687" y="1839861"/>
            <a:ext cx="439598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41A23C1-55CF-6D5E-4349-0FD803AD6EB3}"/>
              </a:ext>
            </a:extLst>
          </p:cNvPr>
          <p:cNvSpPr txBox="1"/>
          <p:nvPr/>
        </p:nvSpPr>
        <p:spPr>
          <a:xfrm>
            <a:off x="2914986" y="3037761"/>
            <a:ext cx="3536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 err="1">
                <a:latin typeface="+mn-ea"/>
              </a:rPr>
              <a:t>합격시</a:t>
            </a:r>
            <a:r>
              <a:rPr lang="ko-KR" altLang="en-US" sz="2000" b="1" spc="-150" dirty="0">
                <a:latin typeface="+mn-ea"/>
              </a:rPr>
              <a:t> 수강료 </a:t>
            </a:r>
            <a:r>
              <a:rPr lang="en-US" altLang="ko-KR" sz="2000" b="1" spc="-150" dirty="0">
                <a:latin typeface="+mn-ea"/>
              </a:rPr>
              <a:t>100% </a:t>
            </a:r>
            <a:r>
              <a:rPr lang="ko-KR" altLang="en-US" sz="2000" b="1" spc="-150" dirty="0">
                <a:latin typeface="+mn-ea"/>
              </a:rPr>
              <a:t>환급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31F381-7576-56A6-4EF5-6818CF6CD338}"/>
              </a:ext>
            </a:extLst>
          </p:cNvPr>
          <p:cNvSpPr txBox="1"/>
          <p:nvPr/>
        </p:nvSpPr>
        <p:spPr>
          <a:xfrm>
            <a:off x="2090666" y="378843"/>
            <a:ext cx="5327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kern="0" dirty="0">
                <a:latin typeface="+mn-ea"/>
              </a:rPr>
              <a:t>경찰학원 </a:t>
            </a:r>
            <a:r>
              <a:rPr lang="en-US" altLang="ko-KR" sz="2400" b="1" kern="0" dirty="0">
                <a:latin typeface="+mn-ea"/>
              </a:rPr>
              <a:t>1</a:t>
            </a:r>
            <a:r>
              <a:rPr lang="ko-KR" altLang="en-US" sz="2400" b="1" kern="0" dirty="0">
                <a:latin typeface="+mn-ea"/>
              </a:rPr>
              <a:t>위 미래인재경찰학원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590144-E5B1-0FC9-251C-DFA3D1582DF1}"/>
              </a:ext>
            </a:extLst>
          </p:cNvPr>
          <p:cNvSpPr txBox="1"/>
          <p:nvPr/>
        </p:nvSpPr>
        <p:spPr>
          <a:xfrm>
            <a:off x="3990091" y="262518"/>
            <a:ext cx="3172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kern="0" dirty="0">
                <a:latin typeface="굴림" panose="020B0600000101010101" pitchFamily="50" charset="-127"/>
                <a:ea typeface="굴림" panose="020B0600000101010101" pitchFamily="50" charset="-127"/>
              </a:rPr>
              <a:t>*</a:t>
            </a:r>
            <a:endParaRPr lang="ko-KR" altLang="en-US" sz="1200" b="1" kern="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6B5FE7-A882-3D5A-8719-9B4B33E23FBB}"/>
              </a:ext>
            </a:extLst>
          </p:cNvPr>
          <p:cNvSpPr txBox="1"/>
          <p:nvPr/>
        </p:nvSpPr>
        <p:spPr>
          <a:xfrm>
            <a:off x="3606520" y="702368"/>
            <a:ext cx="44486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b="1" kern="0" dirty="0">
                <a:latin typeface="+mn-ea"/>
              </a:rPr>
              <a:t>* </a:t>
            </a:r>
            <a:r>
              <a:rPr lang="ko-KR" altLang="en-US" sz="800" b="1" kern="0" dirty="0">
                <a:latin typeface="+mn-ea"/>
              </a:rPr>
              <a:t>경찰학원 중 브랜드 검색어 </a:t>
            </a:r>
            <a:r>
              <a:rPr lang="en-US" altLang="ko-KR" sz="800" b="1" kern="0" dirty="0">
                <a:latin typeface="+mn-ea"/>
              </a:rPr>
              <a:t>5</a:t>
            </a:r>
            <a:r>
              <a:rPr lang="ko-KR" altLang="en-US" sz="800" b="1" kern="0" dirty="0">
                <a:latin typeface="+mn-ea"/>
              </a:rPr>
              <a:t>개월 연속 </a:t>
            </a:r>
            <a:r>
              <a:rPr lang="en-US" altLang="ko-KR" sz="800" b="1" kern="0" dirty="0">
                <a:latin typeface="+mn-ea"/>
              </a:rPr>
              <a:t>1</a:t>
            </a:r>
            <a:r>
              <a:rPr lang="ko-KR" altLang="en-US" sz="800" b="1" kern="0" dirty="0">
                <a:latin typeface="+mn-ea"/>
              </a:rPr>
              <a:t>위 </a:t>
            </a:r>
            <a:r>
              <a:rPr lang="en-US" altLang="ko-KR" sz="800" b="1" kern="0" dirty="0">
                <a:latin typeface="+mn-ea"/>
              </a:rPr>
              <a:t>(</a:t>
            </a:r>
            <a:r>
              <a:rPr lang="ko-KR" altLang="en-US" sz="800" b="1" kern="0" dirty="0">
                <a:latin typeface="+mn-ea"/>
              </a:rPr>
              <a:t>출처 </a:t>
            </a:r>
            <a:r>
              <a:rPr lang="en-US" altLang="ko-KR" sz="800" b="1" kern="0" dirty="0">
                <a:latin typeface="+mn-ea"/>
              </a:rPr>
              <a:t>: </a:t>
            </a:r>
            <a:r>
              <a:rPr lang="ko-KR" altLang="en-US" sz="800" b="1" kern="0" dirty="0">
                <a:latin typeface="+mn-ea"/>
              </a:rPr>
              <a:t>네이버 키워드 </a:t>
            </a:r>
            <a:r>
              <a:rPr lang="en-US" altLang="ko-KR" sz="800" b="1" kern="0" dirty="0">
                <a:latin typeface="+mn-ea"/>
              </a:rPr>
              <a:t>22.210~23.2</a:t>
            </a:r>
            <a:r>
              <a:rPr lang="ko-KR" altLang="en-US" sz="800" b="1" kern="0" dirty="0">
                <a:latin typeface="+mn-ea"/>
              </a:rPr>
              <a:t>월</a:t>
            </a:r>
            <a:r>
              <a:rPr lang="en-US" altLang="ko-KR" sz="800" b="1" kern="0" dirty="0">
                <a:latin typeface="+mn-ea"/>
              </a:rPr>
              <a:t>)</a:t>
            </a:r>
            <a:endParaRPr lang="ko-KR" altLang="en-US" sz="800" b="1" kern="0" dirty="0">
              <a:latin typeface="+mn-ea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D1E6605-D5C3-5950-5223-8ADF75AE514E}"/>
              </a:ext>
            </a:extLst>
          </p:cNvPr>
          <p:cNvCxnSpPr>
            <a:cxnSpLocks/>
          </p:cNvCxnSpPr>
          <p:nvPr/>
        </p:nvCxnSpPr>
        <p:spPr>
          <a:xfrm>
            <a:off x="1519867" y="3274638"/>
            <a:ext cx="1493241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CD5A65C-F158-EA07-FE98-25111EE26CF3}"/>
              </a:ext>
            </a:extLst>
          </p:cNvPr>
          <p:cNvCxnSpPr>
            <a:cxnSpLocks/>
          </p:cNvCxnSpPr>
          <p:nvPr/>
        </p:nvCxnSpPr>
        <p:spPr>
          <a:xfrm>
            <a:off x="6285052" y="3274638"/>
            <a:ext cx="1637902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DFDB00A-BA7F-53F6-FA97-59D002FD98BC}"/>
              </a:ext>
            </a:extLst>
          </p:cNvPr>
          <p:cNvGrpSpPr/>
          <p:nvPr/>
        </p:nvGrpSpPr>
        <p:grpSpPr>
          <a:xfrm>
            <a:off x="1935504" y="3673510"/>
            <a:ext cx="5637803" cy="1981640"/>
            <a:chOff x="1136032" y="2961875"/>
            <a:chExt cx="7220225" cy="2537848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27B50FFB-B484-DE5E-ED38-758914B985BB}"/>
                </a:ext>
              </a:extLst>
            </p:cNvPr>
            <p:cNvSpPr/>
            <p:nvPr/>
          </p:nvSpPr>
          <p:spPr>
            <a:xfrm>
              <a:off x="3961598" y="3205995"/>
              <a:ext cx="1585616" cy="2251677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BF1D696-85E9-016F-D19C-850F8695E41A}"/>
                </a:ext>
              </a:extLst>
            </p:cNvPr>
            <p:cNvSpPr/>
            <p:nvPr/>
          </p:nvSpPr>
          <p:spPr>
            <a:xfrm>
              <a:off x="4149345" y="2961875"/>
              <a:ext cx="1177481" cy="117748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8799F48F-E7B1-6913-3AD5-99D5DF94E047}"/>
                </a:ext>
              </a:extLst>
            </p:cNvPr>
            <p:cNvSpPr/>
            <p:nvPr/>
          </p:nvSpPr>
          <p:spPr>
            <a:xfrm>
              <a:off x="2610024" y="3519740"/>
              <a:ext cx="1380067" cy="19597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6FC7DEC9-734F-1446-4295-A1DFEAD7B801}"/>
                </a:ext>
              </a:extLst>
            </p:cNvPr>
            <p:cNvSpPr/>
            <p:nvPr/>
          </p:nvSpPr>
          <p:spPr>
            <a:xfrm>
              <a:off x="2771318" y="3205995"/>
              <a:ext cx="1024839" cy="10248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3D90C7EC-8456-9068-7098-1CAB57511E52}"/>
                </a:ext>
              </a:extLst>
            </p:cNvPr>
            <p:cNvSpPr/>
            <p:nvPr/>
          </p:nvSpPr>
          <p:spPr>
            <a:xfrm>
              <a:off x="5520281" y="3519740"/>
              <a:ext cx="1380067" cy="19597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8A7D266-A03C-9B32-1E39-B38EC085D6DD}"/>
                </a:ext>
              </a:extLst>
            </p:cNvPr>
            <p:cNvSpPr/>
            <p:nvPr/>
          </p:nvSpPr>
          <p:spPr>
            <a:xfrm>
              <a:off x="5681575" y="3205995"/>
              <a:ext cx="1024839" cy="10248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F196F9D5-2383-7BC6-C2E1-486547296AA9}"/>
                </a:ext>
              </a:extLst>
            </p:cNvPr>
            <p:cNvSpPr/>
            <p:nvPr/>
          </p:nvSpPr>
          <p:spPr>
            <a:xfrm>
              <a:off x="1136032" y="3519740"/>
              <a:ext cx="1380067" cy="19597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89444F5-2A2C-85C8-B009-F31A566DC58C}"/>
                </a:ext>
              </a:extLst>
            </p:cNvPr>
            <p:cNvSpPr/>
            <p:nvPr/>
          </p:nvSpPr>
          <p:spPr>
            <a:xfrm>
              <a:off x="1297326" y="3205995"/>
              <a:ext cx="1024839" cy="10248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FCC2CCC3-B2A9-DB39-AEB5-A3C6AB2564A6}"/>
                </a:ext>
              </a:extLst>
            </p:cNvPr>
            <p:cNvSpPr/>
            <p:nvPr/>
          </p:nvSpPr>
          <p:spPr>
            <a:xfrm>
              <a:off x="6976190" y="3519740"/>
              <a:ext cx="1380067" cy="195978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4D00378-11ED-DC47-B57D-0E72F9CD96F3}"/>
                </a:ext>
              </a:extLst>
            </p:cNvPr>
            <p:cNvSpPr/>
            <p:nvPr/>
          </p:nvSpPr>
          <p:spPr>
            <a:xfrm>
              <a:off x="7137484" y="3205995"/>
              <a:ext cx="1024839" cy="102483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4359BD-EB74-8503-614B-5DBC03CBA594}"/>
                </a:ext>
              </a:extLst>
            </p:cNvPr>
            <p:cNvSpPr txBox="1"/>
            <p:nvPr/>
          </p:nvSpPr>
          <p:spPr>
            <a:xfrm>
              <a:off x="4261951" y="5026727"/>
              <a:ext cx="984907" cy="472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형사법 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신광은 교수님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FB91354-C29E-8EC1-A5B7-D69090CD897C}"/>
                </a:ext>
              </a:extLst>
            </p:cNvPr>
            <p:cNvSpPr txBox="1"/>
            <p:nvPr/>
          </p:nvSpPr>
          <p:spPr>
            <a:xfrm>
              <a:off x="2828775" y="5026727"/>
              <a:ext cx="984907" cy="472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경찰학 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장정훈 교수님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796B4D0-4317-3ED5-8E48-27B5E37B0AAF}"/>
                </a:ext>
              </a:extLst>
            </p:cNvPr>
            <p:cNvSpPr txBox="1"/>
            <p:nvPr/>
          </p:nvSpPr>
          <p:spPr>
            <a:xfrm>
              <a:off x="5710243" y="5026727"/>
              <a:ext cx="984907" cy="472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헌법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전효진 교수님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5E261CF-488C-EC31-0B66-9DD4A5D83D9F}"/>
                </a:ext>
              </a:extLst>
            </p:cNvPr>
            <p:cNvSpPr txBox="1"/>
            <p:nvPr/>
          </p:nvSpPr>
          <p:spPr>
            <a:xfrm>
              <a:off x="7172943" y="5026727"/>
              <a:ext cx="984907" cy="472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범죄학 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박상민 교수님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452F0B7-343C-0C84-C409-0BBB081D1711}"/>
                </a:ext>
              </a:extLst>
            </p:cNvPr>
            <p:cNvSpPr txBox="1"/>
            <p:nvPr/>
          </p:nvSpPr>
          <p:spPr>
            <a:xfrm>
              <a:off x="1330216" y="5026727"/>
              <a:ext cx="984907" cy="472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헌법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9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문태환 교수님</a:t>
              </a:r>
              <a:endParaRPr lang="en-US" altLang="ko-KR" sz="9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EFDFFA2-A484-4B46-A602-1EA0E3F4F98E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9140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20</a:t>
            </a:fld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5830257-7D35-A98F-10EC-9EE94D563F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800503"/>
              </p:ext>
            </p:extLst>
          </p:nvPr>
        </p:nvGraphicFramePr>
        <p:xfrm>
          <a:off x="457201" y="69849"/>
          <a:ext cx="8492066" cy="5974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9938">
                  <a:extLst>
                    <a:ext uri="{9D8B030D-6E8A-4147-A177-3AD203B41FA5}">
                      <a16:colId xmlns:a16="http://schemas.microsoft.com/office/drawing/2014/main" val="576467750"/>
                    </a:ext>
                  </a:extLst>
                </a:gridCol>
                <a:gridCol w="6932128">
                  <a:extLst>
                    <a:ext uri="{9D8B030D-6E8A-4147-A177-3AD203B41FA5}">
                      <a16:colId xmlns:a16="http://schemas.microsoft.com/office/drawing/2014/main" val="3393308889"/>
                    </a:ext>
                  </a:extLst>
                </a:gridCol>
              </a:tblGrid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환급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갱신안내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</a:p>
                    <a:p>
                      <a:pPr marL="0" indent="0" fontAlgn="ctr">
                        <a:buNone/>
                      </a:pP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1. 23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1+1 0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 미래 패스 상품의 수강기간은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차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시험까지로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수강기간 내 응시한 시험 최종 합격 시 수강료 전액 환급되며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불합격시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차 시험까지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 연장되는 상품입니다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추가 연장되는 기간은 서비스 기간으로 이 기간에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합격시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환급 혜택은 적용되지 않습니다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최종합격 인증 후 환급이 완료 된 경우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보유한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PASS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수강기간은 종료됩니다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 갱신 불가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 시 상품 결제 금액에서 지급된 혜택만큼 차감 후 환급됩니다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제세공과금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22%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제외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b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※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지급된 혜택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포인트 등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을 사용하지 않았어도 지급된 만큼 차감 후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환급금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책정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수강기간내 응시한 순경 공채 시험 최종합격 및 인증자료를 제출하여야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환급금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지급 대상이 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※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 가능 직렬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일반공채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101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경비단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전의경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경채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경찰행정 경채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 신청은 합격한 시험의 최종합격자 발표일로부터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개월 이내에만 가능합니다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패스 수강 기간 내에 합격예측 서비스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회 이상 참여 해 주셔야 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b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해당 서비스는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시즌성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이벤트로 일정 기간이 지나면 확인 불가하니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참여 후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캡쳐해서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추후 증빙자료로 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제출하셔야합니다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.)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패스 수강기간 내에 모든 전국 모의고사 응시하여야 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b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온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오프 무관하며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추후 응시내역 파일첨부 제출해 주셔야 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.)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환급 신청 기간 내에 최종 합격 인증 자료 및 신청 서류 제출이 완료된 회원에게 환급 가능합니다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lvl="1" fontAlgn="ctr"/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제출 서류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모든 제출 서류는 반드시 미래인재 경찰학원 아이디 수강생 본인 명의이여야 합니다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.)</a:t>
                      </a:r>
                    </a:p>
                    <a:p>
                      <a:pPr lvl="1" fontAlgn="ctr"/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① </a:t>
                      </a:r>
                      <a:r>
                        <a:rPr lang="ko-KR" altLang="en-US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응시표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사본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응시번호 기재 필수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응시원서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응시접수증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응시표출력 전체화면 등 대체 가능</a:t>
                      </a:r>
                    </a:p>
                    <a:p>
                      <a:pPr lvl="1" fontAlgn="ctr"/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② 최종 합격증명서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최종 합격 확인 증명 가능한 관련 사이트 전체 화면 </a:t>
                      </a:r>
                      <a:r>
                        <a:rPr lang="ko-KR" altLang="en-US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캡쳐본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등 대체 가능</a:t>
                      </a:r>
                    </a:p>
                    <a:p>
                      <a:pPr lvl="1" fontAlgn="ctr"/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③ 신분증 사본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제세공과금 </a:t>
                      </a:r>
                      <a:r>
                        <a:rPr lang="ko-KR" altLang="en-US" sz="1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세무증빙을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위해 주민등록번호 앞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뒷자리 전체가 보여야 함</a:t>
                      </a:r>
                    </a:p>
                    <a:p>
                      <a:pPr lvl="1" fontAlgn="ctr"/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④ 통장사본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수강료 환급 받을 수강생 본인 명의 통장</a:t>
                      </a:r>
                    </a:p>
                    <a:p>
                      <a:pPr lvl="1" fontAlgn="ctr"/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⑤ 합격수기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공지 글 내 첨부된 파일을 다운 후 양식에 맞추어 작성 후 첨부 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한글 또는 워드 파일</a:t>
                      </a: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lvl="1" fontAlgn="ctr"/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⑥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개인정보 수집 및 활용 동의서</a:t>
                      </a:r>
                      <a:b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ko-KR" altLang="en-US" sz="1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공지 글 내 첨부된 파일을 프린트하여 자필 서명 후 사진 또는 스캔하여 이미지 첨부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최종합격자 발표일로부터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개월경과 후 요청 시에는 환급이 불가합니다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 갱신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연장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)]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수강기간 갱신이 필요한 경우 갱신 신청 기간 내에 직전 시험 불합격 증빙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응시표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성적표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자료를 제출하셔야 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불합격 인증 시에 전과목 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점일 경우 수강기간 갱신은 불가능합니다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시험 접수 후 시험에 응시하지 못한 경우 수강기간 갱신 불가합니다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ctr"/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갱신되어 제공되는 기간의 강의는 무료 서비스이며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환불대상이 아닙니다</a:t>
                      </a:r>
                      <a:r>
                        <a:rPr lang="en-US" altLang="ko-KR" sz="10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08362"/>
                  </a:ext>
                </a:extLst>
              </a:tr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수강안내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/>
                        <a:t>로그인 후 </a:t>
                      </a:r>
                      <a:r>
                        <a:rPr lang="en-US" altLang="ko-KR" sz="1000" dirty="0"/>
                        <a:t>[</a:t>
                      </a:r>
                      <a:r>
                        <a:rPr lang="ko-KR" altLang="en-US" sz="1000" dirty="0"/>
                        <a:t>내 강의실</a:t>
                      </a:r>
                      <a:r>
                        <a:rPr lang="en-US" altLang="ko-KR" sz="1000" dirty="0"/>
                        <a:t>]</a:t>
                      </a:r>
                      <a:r>
                        <a:rPr lang="ko-KR" altLang="en-US" sz="1000" dirty="0"/>
                        <a:t>에서 </a:t>
                      </a:r>
                      <a:r>
                        <a:rPr lang="en-US" altLang="ko-KR" sz="1000" dirty="0"/>
                        <a:t>[PASS </a:t>
                      </a:r>
                      <a:r>
                        <a:rPr lang="ko-KR" altLang="en-US" sz="1000" dirty="0"/>
                        <a:t>강좌</a:t>
                      </a:r>
                      <a:r>
                        <a:rPr lang="en-US" altLang="ko-KR" sz="1000" dirty="0"/>
                        <a:t>]</a:t>
                      </a:r>
                      <a:r>
                        <a:rPr lang="ko-KR" altLang="en-US" sz="1000" dirty="0"/>
                        <a:t>으로 접속합니다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2. </a:t>
                      </a:r>
                      <a:r>
                        <a:rPr lang="ko-KR" altLang="en-US" sz="1000" dirty="0"/>
                        <a:t>구매한 패스 상품 선택 후 </a:t>
                      </a:r>
                      <a:r>
                        <a:rPr lang="en-US" altLang="ko-KR" sz="1000" dirty="0"/>
                        <a:t>[</a:t>
                      </a:r>
                      <a:r>
                        <a:rPr lang="ko-KR" altLang="en-US" sz="1000" dirty="0"/>
                        <a:t>강좌추가하기</a:t>
                      </a:r>
                      <a:r>
                        <a:rPr lang="en-US" altLang="ko-KR" sz="1000" dirty="0"/>
                        <a:t>]</a:t>
                      </a:r>
                      <a:r>
                        <a:rPr lang="ko-KR" altLang="en-US" sz="1000" dirty="0"/>
                        <a:t>를 클릭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원하시는 강좌를 등록한 후 수강할 수 있습니다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3. </a:t>
                      </a:r>
                      <a:r>
                        <a:rPr lang="ko-KR" altLang="en-US" sz="1000" dirty="0"/>
                        <a:t>미래인재 경찰패스는 일시 정지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수강 연장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재수강 불가합니다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4. </a:t>
                      </a:r>
                      <a:r>
                        <a:rPr lang="ko-KR" altLang="en-US" sz="1000" dirty="0"/>
                        <a:t>미래인재 경찰패스 수강 시 이용 가능한 기기 대수는 다음과 같이 제한됩니다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   *</a:t>
                      </a:r>
                      <a:r>
                        <a:rPr lang="ko-KR" altLang="en-US" sz="1000" dirty="0"/>
                        <a:t>총 수강 기기 대수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대 </a:t>
                      </a:r>
                      <a:r>
                        <a:rPr lang="en-US" altLang="ko-KR" sz="1000" dirty="0"/>
                        <a:t>: PC 2</a:t>
                      </a:r>
                      <a:r>
                        <a:rPr lang="ko-KR" altLang="en-US" sz="1000" dirty="0"/>
                        <a:t>대 또는 </a:t>
                      </a:r>
                      <a:r>
                        <a:rPr lang="en-US" altLang="ko-KR" sz="1000" dirty="0"/>
                        <a:t>PC 1</a:t>
                      </a:r>
                      <a:r>
                        <a:rPr lang="ko-KR" altLang="en-US" sz="1000" dirty="0"/>
                        <a:t>대 모바일 </a:t>
                      </a:r>
                      <a:r>
                        <a:rPr lang="en-US" altLang="ko-KR" sz="1000" dirty="0"/>
                        <a:t>1</a:t>
                      </a:r>
                      <a:r>
                        <a:rPr lang="ko-KR" altLang="en-US" sz="1000" dirty="0"/>
                        <a:t>대 또는 모바일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대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미래인재 경찰패스는 </a:t>
                      </a:r>
                      <a:r>
                        <a:rPr lang="en-US" altLang="ko-KR" sz="1000" dirty="0"/>
                        <a:t>PMP</a:t>
                      </a:r>
                      <a:r>
                        <a:rPr lang="ko-KR" altLang="en-US" sz="1000" dirty="0"/>
                        <a:t>강의를 제공하지 않습니다</a:t>
                      </a:r>
                      <a:r>
                        <a:rPr lang="en-US" altLang="ko-KR" sz="1000" dirty="0"/>
                        <a:t>.)</a:t>
                      </a:r>
                    </a:p>
                    <a:p>
                      <a:pPr latinLnBrk="1"/>
                      <a:r>
                        <a:rPr lang="en-US" altLang="ko-KR" sz="1000" dirty="0"/>
                        <a:t>5. PC, </a:t>
                      </a:r>
                      <a:r>
                        <a:rPr lang="ko-KR" altLang="en-US" sz="1000" dirty="0"/>
                        <a:t>모바일 기기에 대한 초기화가 필요할 경우 고객센터로 문의하시기 바랍니다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6. </a:t>
                      </a:r>
                      <a:r>
                        <a:rPr lang="ko-KR" altLang="en-US" sz="1000" dirty="0"/>
                        <a:t>일부 강좌의 경우 자료 출력 횟수 제한이 적용됩니다</a:t>
                      </a:r>
                      <a:r>
                        <a:rPr lang="en-US" altLang="ko-KR" sz="1000" dirty="0"/>
                        <a:t>. (2</a:t>
                      </a:r>
                      <a:r>
                        <a:rPr lang="ko-KR" altLang="en-US" sz="1000" dirty="0"/>
                        <a:t>단계 동형 모의고사</a:t>
                      </a:r>
                      <a:r>
                        <a:rPr lang="en-US" altLang="ko-KR" sz="1000" dirty="0"/>
                        <a:t>, 3</a:t>
                      </a:r>
                      <a:r>
                        <a:rPr lang="ko-KR" altLang="en-US" sz="1000" dirty="0"/>
                        <a:t>단계 파이널 모의고사 등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9136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8798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21</a:t>
            </a:fld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5830257-7D35-A98F-10EC-9EE94D563F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696168"/>
              </p:ext>
            </p:extLst>
          </p:nvPr>
        </p:nvGraphicFramePr>
        <p:xfrm>
          <a:off x="457201" y="315383"/>
          <a:ext cx="8492066" cy="192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9938">
                  <a:extLst>
                    <a:ext uri="{9D8B030D-6E8A-4147-A177-3AD203B41FA5}">
                      <a16:colId xmlns:a16="http://schemas.microsoft.com/office/drawing/2014/main" val="576467750"/>
                    </a:ext>
                  </a:extLst>
                </a:gridCol>
                <a:gridCol w="6932128">
                  <a:extLst>
                    <a:ext uri="{9D8B030D-6E8A-4147-A177-3AD203B41FA5}">
                      <a16:colId xmlns:a16="http://schemas.microsoft.com/office/drawing/2014/main" val="3393308889"/>
                    </a:ext>
                  </a:extLst>
                </a:gridCol>
              </a:tblGrid>
              <a:tr h="2255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기타 사항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/>
                        <a:t>미래인재경찰 미래패스 강좌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부가 서비스 등</a:t>
                      </a:r>
                      <a:r>
                        <a:rPr lang="en-US" altLang="ko-KR" sz="1000" dirty="0"/>
                        <a:t>) </a:t>
                      </a:r>
                      <a:r>
                        <a:rPr lang="ko-KR" altLang="en-US" sz="1000" dirty="0"/>
                        <a:t>중 불가피한 사정에 의해 부득이 진행되지 않을 경우 대체 강좌로 제공 예정이며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이로 인한 환불은 불가합니다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2. </a:t>
                      </a:r>
                      <a:r>
                        <a:rPr lang="ko-KR" altLang="en-US" sz="1000" dirty="0"/>
                        <a:t>아이디 공유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타인에게 양도 및 판매 등 부정 사용 적발 시 수강 중인 패스 강좌는 즉시 정지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회원 자격이 박탈됩니다</a:t>
                      </a:r>
                      <a:r>
                        <a:rPr lang="en-US" altLang="ko-KR" sz="1000" dirty="0"/>
                        <a:t>. </a:t>
                      </a:r>
                    </a:p>
                    <a:p>
                      <a:pPr latinLnBrk="1"/>
                      <a:r>
                        <a:rPr lang="en-US" altLang="ko-KR" sz="1000" dirty="0"/>
                        <a:t>   </a:t>
                      </a:r>
                      <a:r>
                        <a:rPr lang="ko-KR" altLang="en-US" sz="1000" dirty="0"/>
                        <a:t>이로 인한 강의 환불은 절대 불가하며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불법 공유 행위 사안에 따라 민형사상 조치가 발생할 수 있습니다</a:t>
                      </a:r>
                      <a:r>
                        <a:rPr lang="en-US" altLang="ko-KR" sz="1000" dirty="0"/>
                        <a:t>. </a:t>
                      </a:r>
                    </a:p>
                    <a:p>
                      <a:pPr latinLnBrk="1"/>
                      <a:r>
                        <a:rPr lang="en-US" altLang="ko-KR" sz="1000" dirty="0"/>
                        <a:t>3. </a:t>
                      </a:r>
                      <a:r>
                        <a:rPr lang="ko-KR" altLang="en-US" sz="1000" dirty="0"/>
                        <a:t>온</a:t>
                      </a:r>
                      <a:r>
                        <a:rPr lang="en-US" altLang="ko-KR" sz="1000" dirty="0"/>
                        <a:t>,</a:t>
                      </a:r>
                      <a:r>
                        <a:rPr lang="ko-KR" altLang="en-US" sz="1000" dirty="0"/>
                        <a:t>오프라인 동시 시행되는 이벤트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무료특강 등의 경우 해당 강좌는 패스에 미지급 되거나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이벤트 종료 후 제공될 수 있습니다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4. </a:t>
                      </a:r>
                      <a:r>
                        <a:rPr lang="ko-KR" altLang="en-US" sz="1000" dirty="0"/>
                        <a:t>패스 관련 발급된 쿠폰은 이벤트가 변경되거나 종료될 경우 자동 회수될 수 있으며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동일 혜택이 적용되지 않을 수 있습니다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r>
                        <a:rPr lang="en-US" altLang="ko-KR" sz="1000" dirty="0"/>
                        <a:t>5. PASS </a:t>
                      </a:r>
                      <a:r>
                        <a:rPr lang="ko-KR" altLang="en-US" sz="1000" dirty="0"/>
                        <a:t>구매 전 반드시 수강 가능한 과목을 확인하시기 바랍니다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latinLnBrk="1"/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※ </a:t>
                      </a:r>
                      <a:r>
                        <a:rPr lang="ko-KR" altLang="en-US" sz="1000" dirty="0"/>
                        <a:t>이용문의 </a:t>
                      </a:r>
                      <a:r>
                        <a:rPr lang="en-US" altLang="ko-KR" sz="1000" dirty="0"/>
                        <a:t>: </a:t>
                      </a:r>
                      <a:r>
                        <a:rPr lang="ko-KR" altLang="en-US" sz="1000" dirty="0"/>
                        <a:t>고객센터 </a:t>
                      </a:r>
                      <a:r>
                        <a:rPr lang="en-US" altLang="ko-KR" sz="1000" dirty="0"/>
                        <a:t>02-815-2000 / </a:t>
                      </a:r>
                      <a:r>
                        <a:rPr lang="ko-KR" altLang="en-US" sz="1000" dirty="0"/>
                        <a:t>사이트 내 </a:t>
                      </a:r>
                      <a:r>
                        <a:rPr lang="en-US" altLang="ko-KR" sz="1000" dirty="0"/>
                        <a:t>1:1 </a:t>
                      </a:r>
                      <a:r>
                        <a:rPr lang="ko-KR" altLang="en-US" sz="1000" dirty="0"/>
                        <a:t>상담 게시판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9136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80572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97E857E-DC33-5489-F679-792A48C0A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22</a:t>
            </a:fld>
            <a:endParaRPr lang="ko-KR" altLang="en-US" dirty="0"/>
          </a:p>
        </p:txBody>
      </p:sp>
      <p:graphicFrame>
        <p:nvGraphicFramePr>
          <p:cNvPr id="3" name="Group 87">
            <a:extLst>
              <a:ext uri="{FF2B5EF4-FFF2-40B4-BE49-F238E27FC236}">
                <a16:creationId xmlns:a16="http://schemas.microsoft.com/office/drawing/2014/main" id="{11F38CC4-C7F9-ECE3-51F5-FD0A59A36DAD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-1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3CFDB9A5-809B-6609-E3CF-766FAB7028CB}"/>
              </a:ext>
            </a:extLst>
          </p:cNvPr>
          <p:cNvSpPr/>
          <p:nvPr/>
        </p:nvSpPr>
        <p:spPr>
          <a:xfrm>
            <a:off x="362957" y="754926"/>
            <a:ext cx="5859519" cy="236912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0CCAA0-2B7F-45EF-637D-EC9C3BB15F8D}"/>
              </a:ext>
            </a:extLst>
          </p:cNvPr>
          <p:cNvSpPr txBox="1"/>
          <p:nvPr/>
        </p:nvSpPr>
        <p:spPr>
          <a:xfrm>
            <a:off x="515619" y="1502766"/>
            <a:ext cx="297470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spc="-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2023·2024 </a:t>
            </a:r>
            <a:r>
              <a:rPr lang="ko-KR" altLang="en-US" sz="2000" b="1" spc="-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경찰채용</a:t>
            </a:r>
            <a:endParaRPr lang="en-US" altLang="ko-KR" sz="2800" b="1" spc="-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5400" b="1" dirty="0">
                <a:latin typeface="+mn-ea"/>
              </a:rPr>
              <a:t>미래패스</a:t>
            </a:r>
            <a:r>
              <a:rPr lang="ko-KR" altLang="en-US" sz="4800" b="1" dirty="0">
                <a:latin typeface="+mn-ea"/>
              </a:rPr>
              <a:t> </a:t>
            </a:r>
            <a:endParaRPr lang="en-US" altLang="ko-KR" sz="4800" b="1" dirty="0">
              <a:latin typeface="+mn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8CE1283-6CF9-2EE7-9FF7-73752880814B}"/>
              </a:ext>
            </a:extLst>
          </p:cNvPr>
          <p:cNvSpPr txBox="1"/>
          <p:nvPr/>
        </p:nvSpPr>
        <p:spPr>
          <a:xfrm>
            <a:off x="532014" y="278124"/>
            <a:ext cx="1296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1. </a:t>
            </a:r>
            <a:r>
              <a:rPr lang="ko-KR" altLang="en-US" sz="1200" b="1" dirty="0"/>
              <a:t>메인 </a:t>
            </a:r>
            <a:r>
              <a:rPr lang="ko-KR" altLang="en-US" sz="1200" b="1" dirty="0" err="1"/>
              <a:t>빅배너</a:t>
            </a:r>
            <a:endParaRPr lang="ko-KR" altLang="en-US" sz="12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996F796-2600-9A68-2554-DEA96D3069A7}"/>
              </a:ext>
            </a:extLst>
          </p:cNvPr>
          <p:cNvSpPr txBox="1"/>
          <p:nvPr/>
        </p:nvSpPr>
        <p:spPr>
          <a:xfrm>
            <a:off x="950227" y="785951"/>
            <a:ext cx="49588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kern="0" dirty="0">
                <a:latin typeface="+mn-ea"/>
              </a:rPr>
              <a:t>경찰학원 </a:t>
            </a:r>
            <a:r>
              <a:rPr lang="en-US" altLang="ko-KR" sz="1600" b="1" kern="0" dirty="0">
                <a:latin typeface="+mn-ea"/>
              </a:rPr>
              <a:t>1</a:t>
            </a:r>
            <a:r>
              <a:rPr lang="ko-KR" altLang="en-US" sz="1600" b="1" kern="0" dirty="0">
                <a:latin typeface="+mn-ea"/>
              </a:rPr>
              <a:t>위 미래인재경찰학원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683B41-5326-096F-8FF0-27EDF5CB4BC7}"/>
              </a:ext>
            </a:extLst>
          </p:cNvPr>
          <p:cNvSpPr txBox="1"/>
          <p:nvPr/>
        </p:nvSpPr>
        <p:spPr>
          <a:xfrm>
            <a:off x="2849652" y="669626"/>
            <a:ext cx="3172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kern="0" dirty="0">
                <a:latin typeface="굴림" panose="020B0600000101010101" pitchFamily="50" charset="-127"/>
                <a:ea typeface="굴림" panose="020B0600000101010101" pitchFamily="50" charset="-127"/>
              </a:rPr>
              <a:t>*</a:t>
            </a:r>
            <a:endParaRPr lang="ko-KR" altLang="en-US" sz="1200" b="1" kern="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31A1E5D-9880-ED76-EDC6-03113CA0E545}"/>
              </a:ext>
            </a:extLst>
          </p:cNvPr>
          <p:cNvSpPr txBox="1"/>
          <p:nvPr/>
        </p:nvSpPr>
        <p:spPr>
          <a:xfrm>
            <a:off x="1725816" y="1036513"/>
            <a:ext cx="444862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kern="0" dirty="0">
                <a:latin typeface="+mn-ea"/>
              </a:rPr>
              <a:t>* </a:t>
            </a:r>
            <a:r>
              <a:rPr lang="ko-KR" altLang="en-US" sz="600" b="1" kern="0" dirty="0">
                <a:latin typeface="+mn-ea"/>
              </a:rPr>
              <a:t>경찰학원 중 브랜드 검색어 </a:t>
            </a:r>
            <a:r>
              <a:rPr lang="en-US" altLang="ko-KR" sz="600" b="1" kern="0" dirty="0">
                <a:latin typeface="+mn-ea"/>
              </a:rPr>
              <a:t>5</a:t>
            </a:r>
            <a:r>
              <a:rPr lang="ko-KR" altLang="en-US" sz="600" b="1" kern="0" dirty="0">
                <a:latin typeface="+mn-ea"/>
              </a:rPr>
              <a:t>개월 연속 </a:t>
            </a:r>
            <a:r>
              <a:rPr lang="en-US" altLang="ko-KR" sz="600" b="1" kern="0" dirty="0">
                <a:latin typeface="+mn-ea"/>
              </a:rPr>
              <a:t>1</a:t>
            </a:r>
            <a:r>
              <a:rPr lang="ko-KR" altLang="en-US" sz="600" b="1" kern="0" dirty="0">
                <a:latin typeface="+mn-ea"/>
              </a:rPr>
              <a:t>위 </a:t>
            </a:r>
            <a:r>
              <a:rPr lang="en-US" altLang="ko-KR" sz="600" b="1" kern="0" dirty="0">
                <a:latin typeface="+mn-ea"/>
              </a:rPr>
              <a:t>(</a:t>
            </a:r>
            <a:r>
              <a:rPr lang="ko-KR" altLang="en-US" sz="600" b="1" kern="0" dirty="0">
                <a:latin typeface="+mn-ea"/>
              </a:rPr>
              <a:t>출처 </a:t>
            </a:r>
            <a:r>
              <a:rPr lang="en-US" altLang="ko-KR" sz="600" b="1" kern="0" dirty="0">
                <a:latin typeface="+mn-ea"/>
              </a:rPr>
              <a:t>: </a:t>
            </a:r>
            <a:r>
              <a:rPr lang="ko-KR" altLang="en-US" sz="600" b="1" kern="0" dirty="0">
                <a:latin typeface="+mn-ea"/>
              </a:rPr>
              <a:t>네이버 키워드 </a:t>
            </a:r>
            <a:r>
              <a:rPr lang="en-US" altLang="ko-KR" sz="600" b="1" kern="0" dirty="0">
                <a:latin typeface="+mn-ea"/>
              </a:rPr>
              <a:t>22.210~23.2</a:t>
            </a:r>
            <a:r>
              <a:rPr lang="ko-KR" altLang="en-US" sz="600" b="1" kern="0" dirty="0">
                <a:latin typeface="+mn-ea"/>
              </a:rPr>
              <a:t>월</a:t>
            </a:r>
            <a:r>
              <a:rPr lang="en-US" altLang="ko-KR" sz="600" b="1" kern="0" dirty="0">
                <a:latin typeface="+mn-ea"/>
              </a:rPr>
              <a:t>)</a:t>
            </a:r>
            <a:endParaRPr lang="ko-KR" altLang="en-US" sz="600" b="1" kern="0" dirty="0">
              <a:latin typeface="+mn-ea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63337136-52A1-EC57-493B-A05C62804EA3}"/>
              </a:ext>
            </a:extLst>
          </p:cNvPr>
          <p:cNvGrpSpPr/>
          <p:nvPr/>
        </p:nvGrpSpPr>
        <p:grpSpPr>
          <a:xfrm>
            <a:off x="3648776" y="1406092"/>
            <a:ext cx="2447224" cy="1260361"/>
            <a:chOff x="5647267" y="4533933"/>
            <a:chExt cx="2708990" cy="1395175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7120B59C-F90A-3F3C-0683-E41766537149}"/>
                </a:ext>
              </a:extLst>
            </p:cNvPr>
            <p:cNvSpPr/>
            <p:nvPr/>
          </p:nvSpPr>
          <p:spPr>
            <a:xfrm>
              <a:off x="6582641" y="4672032"/>
              <a:ext cx="866541" cy="123054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74708D7-6574-DBA0-F01E-5677CB0437FD}"/>
                </a:ext>
              </a:extLst>
            </p:cNvPr>
            <p:cNvSpPr/>
            <p:nvPr/>
          </p:nvSpPr>
          <p:spPr>
            <a:xfrm>
              <a:off x="6680781" y="4533933"/>
              <a:ext cx="643494" cy="6434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692D4736-8B80-F1FA-5CE4-22497A49D33C}"/>
                </a:ext>
              </a:extLst>
            </p:cNvPr>
            <p:cNvSpPr/>
            <p:nvPr/>
          </p:nvSpPr>
          <p:spPr>
            <a:xfrm>
              <a:off x="6200301" y="5148251"/>
              <a:ext cx="517794" cy="7353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7D39701C-E3E1-1D93-DA8B-4DE8D0D3A3A6}"/>
                </a:ext>
              </a:extLst>
            </p:cNvPr>
            <p:cNvSpPr/>
            <p:nvPr/>
          </p:nvSpPr>
          <p:spPr>
            <a:xfrm>
              <a:off x="6260818" y="5030535"/>
              <a:ext cx="384514" cy="38451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FBB882B9-CE07-83BD-1742-E8180F50126C}"/>
                </a:ext>
              </a:extLst>
            </p:cNvPr>
            <p:cNvSpPr/>
            <p:nvPr/>
          </p:nvSpPr>
          <p:spPr>
            <a:xfrm>
              <a:off x="7292214" y="5148251"/>
              <a:ext cx="517794" cy="7353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C02F1C3C-751B-9405-2ECD-7B4F1B2CCE2A}"/>
                </a:ext>
              </a:extLst>
            </p:cNvPr>
            <p:cNvSpPr/>
            <p:nvPr/>
          </p:nvSpPr>
          <p:spPr>
            <a:xfrm>
              <a:off x="7352731" y="5030535"/>
              <a:ext cx="384514" cy="38451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2E812EBD-2E9C-3181-1A09-041CF6B12374}"/>
                </a:ext>
              </a:extLst>
            </p:cNvPr>
            <p:cNvSpPr/>
            <p:nvPr/>
          </p:nvSpPr>
          <p:spPr>
            <a:xfrm>
              <a:off x="5647267" y="5148251"/>
              <a:ext cx="517794" cy="7353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5C264F7-9236-A5F7-63CF-1CA8AAB712C8}"/>
                </a:ext>
              </a:extLst>
            </p:cNvPr>
            <p:cNvSpPr/>
            <p:nvPr/>
          </p:nvSpPr>
          <p:spPr>
            <a:xfrm>
              <a:off x="5707784" y="5030535"/>
              <a:ext cx="384514" cy="38451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0E3E41CD-842E-1050-C637-1863D2191470}"/>
                </a:ext>
              </a:extLst>
            </p:cNvPr>
            <p:cNvSpPr/>
            <p:nvPr/>
          </p:nvSpPr>
          <p:spPr>
            <a:xfrm>
              <a:off x="7838463" y="5148251"/>
              <a:ext cx="517794" cy="735300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CD3EF467-32B6-ACAD-78A7-A86CE9A442A0}"/>
                </a:ext>
              </a:extLst>
            </p:cNvPr>
            <p:cNvSpPr/>
            <p:nvPr/>
          </p:nvSpPr>
          <p:spPr>
            <a:xfrm>
              <a:off x="7898980" y="5030535"/>
              <a:ext cx="384514" cy="38451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23267ED-AEB0-5DC8-C3E4-52E7CDF90765}"/>
                </a:ext>
              </a:extLst>
            </p:cNvPr>
            <p:cNvSpPr txBox="1"/>
            <p:nvPr/>
          </p:nvSpPr>
          <p:spPr>
            <a:xfrm>
              <a:off x="6820095" y="5713664"/>
              <a:ext cx="3695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형사법 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신광은 교수님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7200E34-C08F-FCBC-06E1-275440FCBF54}"/>
                </a:ext>
              </a:extLst>
            </p:cNvPr>
            <p:cNvSpPr txBox="1"/>
            <p:nvPr/>
          </p:nvSpPr>
          <p:spPr>
            <a:xfrm>
              <a:off x="6282375" y="5713664"/>
              <a:ext cx="3695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헌법 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문태환 교수님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412632A-FF66-34AF-AA29-F0B78295963A}"/>
                </a:ext>
              </a:extLst>
            </p:cNvPr>
            <p:cNvSpPr txBox="1"/>
            <p:nvPr/>
          </p:nvSpPr>
          <p:spPr>
            <a:xfrm>
              <a:off x="7363487" y="5713664"/>
              <a:ext cx="3695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헌법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전효진 교수님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2DE29CF-640A-C270-7A76-244E880685DB}"/>
                </a:ext>
              </a:extLst>
            </p:cNvPr>
            <p:cNvSpPr txBox="1"/>
            <p:nvPr/>
          </p:nvSpPr>
          <p:spPr>
            <a:xfrm>
              <a:off x="7912284" y="5713664"/>
              <a:ext cx="3695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범죄학 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박상민 교수님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F24F09F-A4B2-4630-AA00-2C8E1085FFB4}"/>
                </a:ext>
              </a:extLst>
            </p:cNvPr>
            <p:cNvSpPr txBox="1"/>
            <p:nvPr/>
          </p:nvSpPr>
          <p:spPr>
            <a:xfrm>
              <a:off x="5720124" y="5713664"/>
              <a:ext cx="36953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경찰학 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 algn="ctr"/>
              <a:r>
                <a:rPr lang="ko-KR" altLang="en-US" sz="400" b="1" spc="-150" dirty="0">
                  <a:solidFill>
                    <a:schemeClr val="bg1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장정훈 교수님</a:t>
              </a:r>
              <a:endParaRPr lang="en-US" altLang="ko-KR" sz="400" b="1" spc="-15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466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6E3F3DD-BE9B-D543-9CE3-21896F19E979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50C8853-1FCC-397C-3A29-6F537C236751}"/>
              </a:ext>
            </a:extLst>
          </p:cNvPr>
          <p:cNvSpPr/>
          <p:nvPr/>
        </p:nvSpPr>
        <p:spPr>
          <a:xfrm>
            <a:off x="885900" y="1849574"/>
            <a:ext cx="1795115" cy="219850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2BFB61F-1633-4B61-7C60-B8C89FFB3E9D}"/>
              </a:ext>
            </a:extLst>
          </p:cNvPr>
          <p:cNvSpPr/>
          <p:nvPr/>
        </p:nvSpPr>
        <p:spPr>
          <a:xfrm>
            <a:off x="3779288" y="4824678"/>
            <a:ext cx="1536236" cy="153623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503548-B8C5-568D-1DB1-127B1DFCD005}"/>
              </a:ext>
            </a:extLst>
          </p:cNvPr>
          <p:cNvSpPr txBox="1"/>
          <p:nvPr/>
        </p:nvSpPr>
        <p:spPr>
          <a:xfrm>
            <a:off x="1144804" y="1992729"/>
            <a:ext cx="12907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합격시</a:t>
            </a:r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100% </a:t>
            </a:r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환급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7810AF-6E02-9E97-9AEF-8D61BA5B1710}"/>
              </a:ext>
            </a:extLst>
          </p:cNvPr>
          <p:cNvSpPr txBox="1"/>
          <p:nvPr/>
        </p:nvSpPr>
        <p:spPr>
          <a:xfrm>
            <a:off x="2811370" y="1992729"/>
            <a:ext cx="16433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배수제한 없이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무제한 수강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1BF550-6418-262D-444B-682F2A6FC281}"/>
              </a:ext>
            </a:extLst>
          </p:cNvPr>
          <p:cNvSpPr txBox="1"/>
          <p:nvPr/>
        </p:nvSpPr>
        <p:spPr>
          <a:xfrm>
            <a:off x="4778630" y="1992729"/>
            <a:ext cx="14750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학습 포인트 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제공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50EA62-1632-5880-5332-CDA935114F5C}"/>
              </a:ext>
            </a:extLst>
          </p:cNvPr>
          <p:cNvSpPr txBox="1"/>
          <p:nvPr/>
        </p:nvSpPr>
        <p:spPr>
          <a:xfrm>
            <a:off x="3725706" y="4823897"/>
            <a:ext cx="16433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온라인 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정기 모의고사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무료 제공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3BF0C3D1-6537-5495-CF0D-4DC4E7CCED5C}"/>
              </a:ext>
            </a:extLst>
          </p:cNvPr>
          <p:cNvSpPr/>
          <p:nvPr/>
        </p:nvSpPr>
        <p:spPr>
          <a:xfrm>
            <a:off x="5455991" y="4824678"/>
            <a:ext cx="1536236" cy="153623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8D77E4-72FE-2BF8-F8AC-8A31B61A5058}"/>
              </a:ext>
            </a:extLst>
          </p:cNvPr>
          <p:cNvSpPr txBox="1"/>
          <p:nvPr/>
        </p:nvSpPr>
        <p:spPr>
          <a:xfrm>
            <a:off x="5300621" y="4967832"/>
            <a:ext cx="18469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G-TELP, </a:t>
            </a:r>
            <a:r>
              <a:rPr lang="ko-KR" altLang="en-US" sz="200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한능검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강좌 제공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5C2AB2-DB84-275C-CB2E-CD9BDF485092}"/>
              </a:ext>
            </a:extLst>
          </p:cNvPr>
          <p:cNvSpPr txBox="1"/>
          <p:nvPr/>
        </p:nvSpPr>
        <p:spPr>
          <a:xfrm>
            <a:off x="1344216" y="3645731"/>
            <a:ext cx="13227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※ 0</a:t>
            </a:r>
            <a:r>
              <a:rPr lang="ko-KR" altLang="en-US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원 미래패스 </a:t>
            </a:r>
            <a:r>
              <a:rPr lang="ko-KR" altLang="en-US" sz="105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구매시</a:t>
            </a:r>
            <a:endParaRPr lang="ko-KR" altLang="en-US" sz="105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2B3306-92E7-B7FB-D43C-68C9DA1AEC11}"/>
              </a:ext>
            </a:extLst>
          </p:cNvPr>
          <p:cNvSpPr txBox="1"/>
          <p:nvPr/>
        </p:nvSpPr>
        <p:spPr>
          <a:xfrm>
            <a:off x="1193438" y="459538"/>
            <a:ext cx="71703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대세 미래인재에 오신 여러분 환영합니다</a:t>
            </a:r>
            <a:r>
              <a:rPr lang="en-US" altLang="ko-KR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algn="ctr"/>
            <a:r>
              <a:rPr lang="ko-KR" altLang="en-US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미래인재만의 혜택 바로 확인하세요</a:t>
            </a:r>
            <a:r>
              <a:rPr lang="en-US" altLang="ko-KR" sz="2800" b="1" spc="-15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3EC4255-6DF9-BE7F-894A-1C64FB8394DB}"/>
              </a:ext>
            </a:extLst>
          </p:cNvPr>
          <p:cNvSpPr txBox="1"/>
          <p:nvPr/>
        </p:nvSpPr>
        <p:spPr>
          <a:xfrm>
            <a:off x="6813563" y="1992729"/>
            <a:ext cx="11785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49.1</a:t>
            </a:r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만원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파격 할인</a:t>
            </a: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641E85AF-11BA-E6AC-5855-9A2037CE8616}"/>
              </a:ext>
            </a:extLst>
          </p:cNvPr>
          <p:cNvSpPr/>
          <p:nvPr/>
        </p:nvSpPr>
        <p:spPr>
          <a:xfrm>
            <a:off x="2755480" y="1849574"/>
            <a:ext cx="1795115" cy="219850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E92FBE20-DC4E-6E82-04AD-096BB1C16F18}"/>
              </a:ext>
            </a:extLst>
          </p:cNvPr>
          <p:cNvSpPr/>
          <p:nvPr/>
        </p:nvSpPr>
        <p:spPr>
          <a:xfrm>
            <a:off x="4613054" y="1849574"/>
            <a:ext cx="1795115" cy="219850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4B53385B-8EF0-9B23-A1B0-07EB28D2E035}"/>
              </a:ext>
            </a:extLst>
          </p:cNvPr>
          <p:cNvSpPr/>
          <p:nvPr/>
        </p:nvSpPr>
        <p:spPr>
          <a:xfrm>
            <a:off x="6470085" y="1849574"/>
            <a:ext cx="1795115" cy="219850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C92C546-A6BB-99F3-0A75-4659C7247E30}"/>
              </a:ext>
            </a:extLst>
          </p:cNvPr>
          <p:cNvSpPr txBox="1"/>
          <p:nvPr/>
        </p:nvSpPr>
        <p:spPr>
          <a:xfrm>
            <a:off x="6811123" y="3689575"/>
            <a:ext cx="14029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※ </a:t>
            </a:r>
            <a:r>
              <a:rPr lang="ko-KR" altLang="en-US" sz="105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타사 평생 패스 </a:t>
            </a:r>
            <a:r>
              <a:rPr lang="ko-KR" altLang="en-US" sz="1050" b="1" spc="-150" dirty="0" err="1">
                <a:latin typeface="굴림" panose="020B0600000101010101" pitchFamily="50" charset="-127"/>
                <a:ea typeface="굴림" panose="020B0600000101010101" pitchFamily="50" charset="-127"/>
              </a:rPr>
              <a:t>환승시</a:t>
            </a:r>
            <a:endParaRPr lang="ko-KR" altLang="en-US" sz="105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699CA950-4FD5-7366-266A-B6831946461C}"/>
              </a:ext>
            </a:extLst>
          </p:cNvPr>
          <p:cNvSpPr/>
          <p:nvPr/>
        </p:nvSpPr>
        <p:spPr>
          <a:xfrm>
            <a:off x="4300659" y="4094739"/>
            <a:ext cx="499872" cy="49987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+</a:t>
            </a:r>
            <a:endParaRPr lang="ko-KR" alt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37F8AF-FCF3-5540-B620-EA506765D8A1}"/>
              </a:ext>
            </a:extLst>
          </p:cNvPr>
          <p:cNvSpPr txBox="1"/>
          <p:nvPr/>
        </p:nvSpPr>
        <p:spPr>
          <a:xfrm>
            <a:off x="1385255" y="2906476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6CEC0E-26A2-44E4-C6BD-8338DA7CD0F0}"/>
              </a:ext>
            </a:extLst>
          </p:cNvPr>
          <p:cNvSpPr txBox="1"/>
          <p:nvPr/>
        </p:nvSpPr>
        <p:spPr>
          <a:xfrm>
            <a:off x="3228150" y="2906476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C32F70-CF25-1B6A-65ED-2BA9AA654BF2}"/>
              </a:ext>
            </a:extLst>
          </p:cNvPr>
          <p:cNvSpPr txBox="1"/>
          <p:nvPr/>
        </p:nvSpPr>
        <p:spPr>
          <a:xfrm>
            <a:off x="5124903" y="2906476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6EFA16-2DDC-9820-F52E-20572C6C80B3}"/>
              </a:ext>
            </a:extLst>
          </p:cNvPr>
          <p:cNvSpPr txBox="1"/>
          <p:nvPr/>
        </p:nvSpPr>
        <p:spPr>
          <a:xfrm>
            <a:off x="6949477" y="2906476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9DBF6E-9868-7986-D9D7-504ED76FE32E}"/>
              </a:ext>
            </a:extLst>
          </p:cNvPr>
          <p:cNvSpPr txBox="1"/>
          <p:nvPr/>
        </p:nvSpPr>
        <p:spPr>
          <a:xfrm>
            <a:off x="4124523" y="5802151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3B8857-B3CC-8E4E-76E4-0FDB61F8D024}"/>
              </a:ext>
            </a:extLst>
          </p:cNvPr>
          <p:cNvSpPr txBox="1"/>
          <p:nvPr/>
        </p:nvSpPr>
        <p:spPr>
          <a:xfrm>
            <a:off x="5819190" y="5802151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BB0A51E-2068-C4BA-6A85-ACD0B5F8B20D}"/>
              </a:ext>
            </a:extLst>
          </p:cNvPr>
          <p:cNvSpPr/>
          <p:nvPr/>
        </p:nvSpPr>
        <p:spPr>
          <a:xfrm>
            <a:off x="2109098" y="4824678"/>
            <a:ext cx="1536236" cy="153623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5F48A6-7D60-6242-A373-ED97C700CFD9}"/>
              </a:ext>
            </a:extLst>
          </p:cNvPr>
          <p:cNvSpPr txBox="1"/>
          <p:nvPr/>
        </p:nvSpPr>
        <p:spPr>
          <a:xfrm>
            <a:off x="2287953" y="4823897"/>
            <a:ext cx="11785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빠른 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당일 강의</a:t>
            </a:r>
            <a:endParaRPr lang="en-US" altLang="ko-KR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업로드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F1897B-0FC6-76BE-DCB4-6CD0CAB319BB}"/>
              </a:ext>
            </a:extLst>
          </p:cNvPr>
          <p:cNvSpPr txBox="1"/>
          <p:nvPr/>
        </p:nvSpPr>
        <p:spPr>
          <a:xfrm>
            <a:off x="2454333" y="5802151"/>
            <a:ext cx="809837" cy="40011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Image</a:t>
            </a:r>
            <a:endParaRPr lang="ko-KR" altLang="en-US" sz="20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C828A8-C3F6-F5D5-1A37-B6FABD7EC52A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2100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81824B9-3C1B-2C64-DB9F-15770E38E80E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263360-4C08-39C3-5B09-B18982C77323}"/>
              </a:ext>
            </a:extLst>
          </p:cNvPr>
          <p:cNvSpPr txBox="1"/>
          <p:nvPr/>
        </p:nvSpPr>
        <p:spPr>
          <a:xfrm>
            <a:off x="1623077" y="3690600"/>
            <a:ext cx="6551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20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무거운 책임감을 갖고 합격하는 그날까지 함께하겠습니다</a:t>
            </a:r>
            <a:r>
              <a:rPr lang="en-US" altLang="ko-KR" sz="20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“</a:t>
            </a:r>
            <a:endParaRPr lang="ko-KR" altLang="en-US" sz="20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2ECBE6-D4D8-3B17-2C77-E4A0826FC2F1}"/>
              </a:ext>
            </a:extLst>
          </p:cNvPr>
          <p:cNvSpPr txBox="1"/>
          <p:nvPr/>
        </p:nvSpPr>
        <p:spPr>
          <a:xfrm>
            <a:off x="1072889" y="527460"/>
            <a:ext cx="7367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미래인재 대세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 </a:t>
            </a:r>
            <a:r>
              <a: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대세 미래인재</a:t>
            </a:r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!!</a:t>
            </a:r>
            <a:endParaRPr lang="en-US" altLang="ko-KR" sz="6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ABDD63F-221E-1B4F-8838-E782D40B1DCE}"/>
              </a:ext>
            </a:extLst>
          </p:cNvPr>
          <p:cNvGrpSpPr/>
          <p:nvPr/>
        </p:nvGrpSpPr>
        <p:grpSpPr>
          <a:xfrm>
            <a:off x="2000455" y="1367544"/>
            <a:ext cx="1768202" cy="1599802"/>
            <a:chOff x="1280592" y="1988840"/>
            <a:chExt cx="1768202" cy="1599802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A933578-E5F0-89CF-071C-017B302D0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0592" y="1988840"/>
              <a:ext cx="1768202" cy="1599802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51BD7A4-B6CD-A48C-0730-4ED9F22AAAB2}"/>
                </a:ext>
              </a:extLst>
            </p:cNvPr>
            <p:cNvSpPr txBox="1"/>
            <p:nvPr/>
          </p:nvSpPr>
          <p:spPr>
            <a:xfrm>
              <a:off x="1532697" y="2407224"/>
              <a:ext cx="13517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브랜드검색</a:t>
              </a:r>
              <a:endPara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위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CACA0D7-077E-28EB-C429-CC840110E609}"/>
              </a:ext>
            </a:extLst>
          </p:cNvPr>
          <p:cNvGrpSpPr/>
          <p:nvPr/>
        </p:nvGrpSpPr>
        <p:grpSpPr>
          <a:xfrm>
            <a:off x="3872663" y="1367544"/>
            <a:ext cx="1768202" cy="1599802"/>
            <a:chOff x="3152800" y="1988840"/>
            <a:chExt cx="1768202" cy="1599802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6CDA00F9-7391-F798-B104-44B06F2E7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52800" y="1988840"/>
              <a:ext cx="1768202" cy="1599802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6A3FC69-E1BA-C387-20BE-ED53852F7820}"/>
                </a:ext>
              </a:extLst>
            </p:cNvPr>
            <p:cNvSpPr txBox="1"/>
            <p:nvPr/>
          </p:nvSpPr>
          <p:spPr>
            <a:xfrm>
              <a:off x="3482703" y="2303649"/>
              <a:ext cx="122413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가입자수</a:t>
              </a:r>
              <a:endPara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2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400%</a:t>
              </a:r>
            </a:p>
            <a:p>
              <a:pPr algn="ctr"/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증가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771F27C-8DFE-607D-B40E-73FF9558A36D}"/>
              </a:ext>
            </a:extLst>
          </p:cNvPr>
          <p:cNvGrpSpPr/>
          <p:nvPr/>
        </p:nvGrpSpPr>
        <p:grpSpPr>
          <a:xfrm>
            <a:off x="5776869" y="1367544"/>
            <a:ext cx="1768202" cy="1599802"/>
            <a:chOff x="5057006" y="1988840"/>
            <a:chExt cx="1768202" cy="1599802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9419D3A-E230-0537-8ACD-03F7220D6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7006" y="1988840"/>
              <a:ext cx="1768202" cy="1599802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75967D2-D0C4-5C58-E632-B654C0EF3854}"/>
                </a:ext>
              </a:extLst>
            </p:cNvPr>
            <p:cNvSpPr txBox="1"/>
            <p:nvPr/>
          </p:nvSpPr>
          <p:spPr>
            <a:xfrm>
              <a:off x="5238616" y="2305176"/>
              <a:ext cx="15145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수험서</a:t>
              </a:r>
              <a:endPara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2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위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2F7C2DE-1724-D29D-E6CE-F02B72D78021}"/>
              </a:ext>
            </a:extLst>
          </p:cNvPr>
          <p:cNvSpPr txBox="1"/>
          <p:nvPr/>
        </p:nvSpPr>
        <p:spPr>
          <a:xfrm>
            <a:off x="4120579" y="2944533"/>
            <a:ext cx="4054292" cy="556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(1) 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경찰학원 중 브랜드 검색 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 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네이버 키워드도구 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22.10.05 </a:t>
            </a:r>
            <a:r>
              <a:rPr lang="ko-KR" altLang="en-US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기준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kumimoji="1" lang="en-US" altLang="ko-KR" sz="7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R="0" lvl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1"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(2)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미래인재 경찰 회원 가입자 수 기준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(2022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vs 2022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pPr marR="0" lvl="0" algn="l" defTabSz="914400" rtl="0" eaLnBrk="1" fontAlgn="base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ko-KR" sz="7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3) yes24 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형사소송법 월별 베스트 분야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‘2022 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신광은 형사법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＇(2022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kumimoji="1" lang="ko-KR" alt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월 월별 베스트 기준</a:t>
            </a:r>
            <a:r>
              <a:rPr kumimoji="1" lang="en-US" altLang="ko-KR" sz="7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35998B4-C975-F2C5-3CFD-D0383ACB4E54}"/>
              </a:ext>
            </a:extLst>
          </p:cNvPr>
          <p:cNvSpPr txBox="1"/>
          <p:nvPr/>
        </p:nvSpPr>
        <p:spPr>
          <a:xfrm>
            <a:off x="3080575" y="2121740"/>
            <a:ext cx="321268" cy="233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9DB1DF6-8FA2-3C9F-A511-354855BFFB33}"/>
              </a:ext>
            </a:extLst>
          </p:cNvPr>
          <p:cNvSpPr txBox="1"/>
          <p:nvPr/>
        </p:nvSpPr>
        <p:spPr>
          <a:xfrm>
            <a:off x="4919547" y="2121740"/>
            <a:ext cx="321268" cy="233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9D11E80-7414-6299-4E10-0F83CE1E81F6}"/>
              </a:ext>
            </a:extLst>
          </p:cNvPr>
          <p:cNvSpPr txBox="1"/>
          <p:nvPr/>
        </p:nvSpPr>
        <p:spPr>
          <a:xfrm>
            <a:off x="6863763" y="2121740"/>
            <a:ext cx="321268" cy="233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(3)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C4D4F4-DAC1-7669-F7EC-BDEB1BB8AA5E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4066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B7BA5603-E291-BE83-499B-6B3204EC5AB0}"/>
              </a:ext>
            </a:extLst>
          </p:cNvPr>
          <p:cNvSpPr/>
          <p:nvPr/>
        </p:nvSpPr>
        <p:spPr>
          <a:xfrm>
            <a:off x="619360" y="5778039"/>
            <a:ext cx="8099660" cy="915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1B9EC61E-0CD8-D777-3D6F-074F32D7F306}"/>
              </a:ext>
            </a:extLst>
          </p:cNvPr>
          <p:cNvSpPr/>
          <p:nvPr/>
        </p:nvSpPr>
        <p:spPr>
          <a:xfrm>
            <a:off x="1138089" y="6115724"/>
            <a:ext cx="2278180" cy="4683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7AE34860-D8CE-3411-82F5-A2D8F59AAFFB}"/>
              </a:ext>
            </a:extLst>
          </p:cNvPr>
          <p:cNvSpPr/>
          <p:nvPr/>
        </p:nvSpPr>
        <p:spPr>
          <a:xfrm>
            <a:off x="3475037" y="6115724"/>
            <a:ext cx="2278180" cy="4683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D08B7650-B273-37B8-E184-127E8C0EA992}"/>
              </a:ext>
            </a:extLst>
          </p:cNvPr>
          <p:cNvSpPr/>
          <p:nvPr/>
        </p:nvSpPr>
        <p:spPr>
          <a:xfrm>
            <a:off x="5889883" y="6115724"/>
            <a:ext cx="2278180" cy="4683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820993"/>
              </p:ext>
            </p:extLst>
          </p:nvPr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dirty="0" err="1">
                          <a:latin typeface="+mn-ea"/>
                        </a:rPr>
                        <a:t>클릭시</a:t>
                      </a:r>
                      <a:r>
                        <a:rPr lang="ko-KR" altLang="en-US" sz="800" dirty="0">
                          <a:latin typeface="+mn-ea"/>
                        </a:rPr>
                        <a:t> </a:t>
                      </a:r>
                      <a:r>
                        <a:rPr lang="en-US" altLang="ko-KR" sz="800" dirty="0">
                          <a:latin typeface="+mn-ea"/>
                        </a:rPr>
                        <a:t>PPT 16 </a:t>
                      </a:r>
                      <a:r>
                        <a:rPr lang="ko-KR" altLang="en-US" sz="800" dirty="0">
                          <a:latin typeface="+mn-ea"/>
                        </a:rPr>
                        <a:t>페이지로 앵커 요청</a:t>
                      </a:r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7AC8C4-3FEB-EDDB-1109-5B33DB0E647D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3900704-0EEB-AD2B-4266-8C2463BE67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4565423"/>
              </p:ext>
            </p:extLst>
          </p:nvPr>
        </p:nvGraphicFramePr>
        <p:xfrm>
          <a:off x="716412" y="826539"/>
          <a:ext cx="8127999" cy="43834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9833">
                  <a:extLst>
                    <a:ext uri="{9D8B030D-6E8A-4147-A177-3AD203B41FA5}">
                      <a16:colId xmlns:a16="http://schemas.microsoft.com/office/drawing/2014/main" val="2682913675"/>
                    </a:ext>
                  </a:extLst>
                </a:gridCol>
                <a:gridCol w="2202722">
                  <a:extLst>
                    <a:ext uri="{9D8B030D-6E8A-4147-A177-3AD203B41FA5}">
                      <a16:colId xmlns:a16="http://schemas.microsoft.com/office/drawing/2014/main" val="2193399866"/>
                    </a:ext>
                  </a:extLst>
                </a:gridCol>
                <a:gridCol w="2202722">
                  <a:extLst>
                    <a:ext uri="{9D8B030D-6E8A-4147-A177-3AD203B41FA5}">
                      <a16:colId xmlns:a16="http://schemas.microsoft.com/office/drawing/2014/main" val="1962419652"/>
                    </a:ext>
                  </a:extLst>
                </a:gridCol>
                <a:gridCol w="2202722">
                  <a:extLst>
                    <a:ext uri="{9D8B030D-6E8A-4147-A177-3AD203B41FA5}">
                      <a16:colId xmlns:a16="http://schemas.microsoft.com/office/drawing/2014/main" val="1450388551"/>
                    </a:ext>
                  </a:extLst>
                </a:gridCol>
              </a:tblGrid>
              <a:tr h="509568"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en-US" altLang="ko-KR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23</a:t>
                      </a:r>
                      <a:r>
                        <a:rPr kumimoji="1" lang="ko-KR" altLang="en-US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년 </a:t>
                      </a:r>
                      <a:r>
                        <a:rPr kumimoji="1" lang="en-US" altLang="ko-KR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2</a:t>
                      </a:r>
                      <a:r>
                        <a:rPr kumimoji="1" lang="ko-KR" altLang="en-US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차</a:t>
                      </a:r>
                      <a:endParaRPr kumimoji="1" lang="en-US" altLang="ko-KR" sz="1600" b="1" spc="-150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ko-KR" altLang="en-US" sz="18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미래 패스</a:t>
                      </a:r>
                      <a:endParaRPr kumimoji="1" lang="en-US" altLang="ko-KR" sz="1800" b="1" spc="-150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en-US" altLang="ko-KR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23</a:t>
                      </a:r>
                      <a:r>
                        <a:rPr kumimoji="1" lang="ko-KR" altLang="en-US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년</a:t>
                      </a:r>
                      <a:r>
                        <a:rPr kumimoji="1" lang="en-US" altLang="ko-KR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1+1 </a:t>
                      </a:r>
                    </a:p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en-US" altLang="ko-KR" sz="18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0</a:t>
                      </a:r>
                      <a:r>
                        <a:rPr kumimoji="1" lang="ko-KR" altLang="en-US" sz="18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원</a:t>
                      </a:r>
                      <a:r>
                        <a:rPr kumimoji="1" lang="en-US" altLang="ko-KR" sz="18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kumimoji="1" lang="ko-KR" altLang="en-US" sz="18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미래 패스</a:t>
                      </a:r>
                      <a:endParaRPr kumimoji="1" lang="en-US" altLang="ko-KR" sz="1200" b="1" spc="-150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en-US" altLang="ko-KR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24</a:t>
                      </a:r>
                      <a:r>
                        <a:rPr kumimoji="1" lang="ko-KR" altLang="en-US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년 </a:t>
                      </a:r>
                      <a:r>
                        <a:rPr kumimoji="1" lang="en-US" altLang="ko-KR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1</a:t>
                      </a:r>
                      <a:r>
                        <a:rPr kumimoji="1" lang="ko-KR" altLang="en-US" sz="16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차</a:t>
                      </a:r>
                      <a:endParaRPr kumimoji="1" lang="en-US" altLang="ko-KR" sz="1600" b="1" spc="-150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ko-KR" altLang="en-US" sz="1800" b="1" spc="-150" dirty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미래 패스</a:t>
                      </a:r>
                      <a:endParaRPr kumimoji="1" lang="en-US" altLang="ko-KR" sz="1800" b="1" spc="-150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3252749"/>
                  </a:ext>
                </a:extLst>
              </a:tr>
              <a:tr h="369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수강 강좌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경찰 전 강좌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공채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+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경채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경찰 전 강좌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공채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+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경채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경찰 전 강좌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공채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+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경채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122187"/>
                  </a:ext>
                </a:extLst>
              </a:tr>
              <a:tr h="369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수강 기간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~23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차 시험까지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~24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차 시험까지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~24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200" b="0" dirty="0">
                          <a:latin typeface="+mn-ea"/>
                          <a:ea typeface="+mn-ea"/>
                        </a:rPr>
                        <a:t>차 시험까지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3073602"/>
                  </a:ext>
                </a:extLst>
              </a:tr>
              <a:tr h="369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신규</a:t>
                      </a:r>
                      <a:r>
                        <a:rPr lang="en-US" altLang="ko-KR" sz="1200" b="1" dirty="0"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재구매 할인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928286"/>
                  </a:ext>
                </a:extLst>
              </a:tr>
              <a:tr h="369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환승 할인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038399"/>
                  </a:ext>
                </a:extLst>
              </a:tr>
              <a:tr h="369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환급 혜택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X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171864"/>
                  </a:ext>
                </a:extLst>
              </a:tr>
              <a:tr h="369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+mn-ea"/>
                          <a:ea typeface="+mn-ea"/>
                        </a:rPr>
                        <a:t>학습 포인트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8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736736"/>
                  </a:ext>
                </a:extLst>
              </a:tr>
              <a:tr h="853783">
                <a:tc>
                  <a:txBody>
                    <a:bodyPr/>
                    <a:lstStyle/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ko-KR" altLang="en-US" sz="1200" b="1" spc="-150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포인트 적용 시</a:t>
                      </a:r>
                      <a:endParaRPr kumimoji="1" lang="en-US" altLang="ko-KR" sz="1200" b="1" spc="-15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  <a:p>
                      <a:pPr algn="ctr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kumimoji="1" lang="ko-KR" altLang="en-US" sz="1200" b="1" spc="-150" dirty="0" err="1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혜택가</a:t>
                      </a:r>
                      <a:endParaRPr kumimoji="1" lang="ko-KR" altLang="en-US" sz="1200" b="1" spc="-15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4227475"/>
                  </a:ext>
                </a:extLst>
              </a:tr>
            </a:tbl>
          </a:graphicData>
        </a:graphic>
      </p:graphicFrame>
      <p:sp>
        <p:nvSpPr>
          <p:cNvPr id="107" name="TextBox 106">
            <a:extLst>
              <a:ext uri="{FF2B5EF4-FFF2-40B4-BE49-F238E27FC236}">
                <a16:creationId xmlns:a16="http://schemas.microsoft.com/office/drawing/2014/main" id="{5A661925-0B12-C23A-F9A4-F6C69D1B327D}"/>
              </a:ext>
            </a:extLst>
          </p:cNvPr>
          <p:cNvSpPr txBox="1"/>
          <p:nvPr/>
        </p:nvSpPr>
        <p:spPr>
          <a:xfrm>
            <a:off x="4678125" y="2012981"/>
            <a:ext cx="15872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*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불합격 인증 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24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차시험까지 연장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8E562143-16CB-6236-878D-63DC6732BCEF}"/>
              </a:ext>
            </a:extLst>
          </p:cNvPr>
          <p:cNvSpPr txBox="1"/>
          <p:nvPr/>
        </p:nvSpPr>
        <p:spPr>
          <a:xfrm>
            <a:off x="2665491" y="2405363"/>
            <a:ext cx="11913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19C1740-4344-7494-2927-9B2293E0AFC1}"/>
              </a:ext>
            </a:extLst>
          </p:cNvPr>
          <p:cNvSpPr txBox="1"/>
          <p:nvPr/>
        </p:nvSpPr>
        <p:spPr>
          <a:xfrm>
            <a:off x="4847310" y="2405363"/>
            <a:ext cx="11913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ABD7BA8-DE8F-7C59-5976-5F3DAC399566}"/>
              </a:ext>
            </a:extLst>
          </p:cNvPr>
          <p:cNvSpPr txBox="1"/>
          <p:nvPr/>
        </p:nvSpPr>
        <p:spPr>
          <a:xfrm>
            <a:off x="7020313" y="2405363"/>
            <a:ext cx="12089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D43F472B-B595-DA55-8A14-1F3AE962EBAE}"/>
              </a:ext>
            </a:extLst>
          </p:cNvPr>
          <p:cNvSpPr txBox="1"/>
          <p:nvPr/>
        </p:nvSpPr>
        <p:spPr>
          <a:xfrm>
            <a:off x="5196116" y="2727881"/>
            <a:ext cx="6158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타사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71D02E2-9EDD-2088-FBBA-D7E3ECDA4617}"/>
              </a:ext>
            </a:extLst>
          </p:cNvPr>
          <p:cNvSpPr txBox="1"/>
          <p:nvPr/>
        </p:nvSpPr>
        <p:spPr>
          <a:xfrm>
            <a:off x="7379809" y="2727881"/>
            <a:ext cx="6158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타사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5A45CEB-88D6-2858-4AFD-BD97A2A5A919}"/>
              </a:ext>
            </a:extLst>
          </p:cNvPr>
          <p:cNvSpPr txBox="1"/>
          <p:nvPr/>
        </p:nvSpPr>
        <p:spPr>
          <a:xfrm>
            <a:off x="2467268" y="2727881"/>
            <a:ext cx="1524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타사 일반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타사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평생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49.1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만원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DBA9721-3DCE-1AA9-9FD7-56ACC0DE9AA5}"/>
              </a:ext>
            </a:extLst>
          </p:cNvPr>
          <p:cNvSpPr txBox="1"/>
          <p:nvPr/>
        </p:nvSpPr>
        <p:spPr>
          <a:xfrm>
            <a:off x="2657484" y="3500418"/>
            <a:ext cx="1207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 / 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환승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</a:t>
            </a:r>
            <a:endParaRPr kumimoji="1" lang="ko-KR" altLang="en-US" sz="8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6D4371A-E894-1812-2DFD-AEC050905A3E}"/>
              </a:ext>
            </a:extLst>
          </p:cNvPr>
          <p:cNvSpPr txBox="1"/>
          <p:nvPr/>
        </p:nvSpPr>
        <p:spPr>
          <a:xfrm>
            <a:off x="4940286" y="3500418"/>
            <a:ext cx="100540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 /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</a:t>
            </a:r>
            <a:endParaRPr kumimoji="1" lang="ko-KR" altLang="en-US" sz="8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7245EDE-1A1B-1C17-B054-7BAA9C1B69F1}"/>
              </a:ext>
            </a:extLst>
          </p:cNvPr>
          <p:cNvSpPr txBox="1"/>
          <p:nvPr/>
        </p:nvSpPr>
        <p:spPr>
          <a:xfrm>
            <a:off x="7021119" y="3500418"/>
            <a:ext cx="1207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 /  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환승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kumimoji="1" lang="ko-KR" altLang="en-US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만 </a:t>
            </a:r>
            <a:r>
              <a:rPr kumimoji="1" lang="en-US" altLang="ko-KR" sz="8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</a:t>
            </a:r>
            <a:endParaRPr kumimoji="1" lang="ko-KR" altLang="en-US" sz="800" b="1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E8696C90-4427-C8FA-1B92-8FAE4DBDDA85}"/>
              </a:ext>
            </a:extLst>
          </p:cNvPr>
          <p:cNvSpPr txBox="1"/>
          <p:nvPr/>
        </p:nvSpPr>
        <p:spPr>
          <a:xfrm>
            <a:off x="3021709" y="3803751"/>
            <a:ext cx="6319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140" name="직선 연결선 139">
            <a:extLst>
              <a:ext uri="{FF2B5EF4-FFF2-40B4-BE49-F238E27FC236}">
                <a16:creationId xmlns:a16="http://schemas.microsoft.com/office/drawing/2014/main" id="{7781E0C6-34F5-4333-C1F6-B5A731C54CA0}"/>
              </a:ext>
            </a:extLst>
          </p:cNvPr>
          <p:cNvCxnSpPr>
            <a:cxnSpLocks/>
          </p:cNvCxnSpPr>
          <p:nvPr/>
        </p:nvCxnSpPr>
        <p:spPr>
          <a:xfrm>
            <a:off x="3051444" y="3922276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화살표 연결선 140">
            <a:extLst>
              <a:ext uri="{FF2B5EF4-FFF2-40B4-BE49-F238E27FC236}">
                <a16:creationId xmlns:a16="http://schemas.microsoft.com/office/drawing/2014/main" id="{2A7F83B5-C2AC-BFD9-BA33-2811F0E6BD04}"/>
              </a:ext>
            </a:extLst>
          </p:cNvPr>
          <p:cNvCxnSpPr/>
          <p:nvPr/>
        </p:nvCxnSpPr>
        <p:spPr>
          <a:xfrm flipH="1">
            <a:off x="3315830" y="3922276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288F74B3-F164-383A-733A-A80443BE7062}"/>
              </a:ext>
            </a:extLst>
          </p:cNvPr>
          <p:cNvSpPr txBox="1"/>
          <p:nvPr/>
        </p:nvSpPr>
        <p:spPr>
          <a:xfrm>
            <a:off x="3143018" y="4292624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640,000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5F66288-5C6B-2E7D-7C0C-4B2C29D86893}"/>
              </a:ext>
            </a:extLst>
          </p:cNvPr>
          <p:cNvSpPr txBox="1"/>
          <p:nvPr/>
        </p:nvSpPr>
        <p:spPr>
          <a:xfrm>
            <a:off x="3143016" y="4078796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640,000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45" name="모서리가 둥근 직사각형 93">
            <a:extLst>
              <a:ext uri="{FF2B5EF4-FFF2-40B4-BE49-F238E27FC236}">
                <a16:creationId xmlns:a16="http://schemas.microsoft.com/office/drawing/2014/main" id="{A50025BB-39CF-C53F-F57E-A80BA4915EAA}"/>
              </a:ext>
            </a:extLst>
          </p:cNvPr>
          <p:cNvSpPr/>
          <p:nvPr/>
        </p:nvSpPr>
        <p:spPr>
          <a:xfrm>
            <a:off x="2657484" y="4388425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  <a:endParaRPr lang="en-US" altLang="ko-KR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21F8B6F6-E53F-F1DA-C417-E480B3ED154E}"/>
              </a:ext>
            </a:extLst>
          </p:cNvPr>
          <p:cNvSpPr txBox="1"/>
          <p:nvPr/>
        </p:nvSpPr>
        <p:spPr>
          <a:xfrm>
            <a:off x="3143017" y="4520287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47" name="모서리가 둥근 직사각형 93">
            <a:extLst>
              <a:ext uri="{FF2B5EF4-FFF2-40B4-BE49-F238E27FC236}">
                <a16:creationId xmlns:a16="http://schemas.microsoft.com/office/drawing/2014/main" id="{3E6442EE-52B7-C12F-0D07-4BA0604D76CC}"/>
              </a:ext>
            </a:extLst>
          </p:cNvPr>
          <p:cNvSpPr/>
          <p:nvPr/>
        </p:nvSpPr>
        <p:spPr>
          <a:xfrm>
            <a:off x="2657484" y="4616088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</a:t>
            </a:r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DA40428-7B8D-7332-F5E4-EED9622A7B7B}"/>
              </a:ext>
            </a:extLst>
          </p:cNvPr>
          <p:cNvSpPr txBox="1"/>
          <p:nvPr/>
        </p:nvSpPr>
        <p:spPr>
          <a:xfrm>
            <a:off x="3143017" y="4740340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299,000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49" name="모서리가 둥근 직사각형 93">
            <a:extLst>
              <a:ext uri="{FF2B5EF4-FFF2-40B4-BE49-F238E27FC236}">
                <a16:creationId xmlns:a16="http://schemas.microsoft.com/office/drawing/2014/main" id="{3EB18BB9-6175-6C3C-A3A9-107B8D74AACB}"/>
              </a:ext>
            </a:extLst>
          </p:cNvPr>
          <p:cNvSpPr/>
          <p:nvPr/>
        </p:nvSpPr>
        <p:spPr>
          <a:xfrm>
            <a:off x="2657484" y="4836141"/>
            <a:ext cx="537550" cy="166270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평생</a:t>
            </a:r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4" name="모서리가 둥근 직사각형 93">
            <a:extLst>
              <a:ext uri="{FF2B5EF4-FFF2-40B4-BE49-F238E27FC236}">
                <a16:creationId xmlns:a16="http://schemas.microsoft.com/office/drawing/2014/main" id="{545A9DB2-4DDA-1527-D7C4-79ADBA9EFB9A}"/>
              </a:ext>
            </a:extLst>
          </p:cNvPr>
          <p:cNvSpPr/>
          <p:nvPr/>
        </p:nvSpPr>
        <p:spPr>
          <a:xfrm>
            <a:off x="2657484" y="4148021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F0732139-0677-78AB-19FE-183ABF7CB5D7}"/>
              </a:ext>
            </a:extLst>
          </p:cNvPr>
          <p:cNvSpPr txBox="1"/>
          <p:nvPr/>
        </p:nvSpPr>
        <p:spPr>
          <a:xfrm>
            <a:off x="698500" y="5778039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/>
                </a:solidFill>
                <a:latin typeface="+mn-ea"/>
              </a:rPr>
              <a:t>미래패스 최대 할인 받고 구매하기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1B1C8452-89F0-E595-A909-B6920C007EC3}"/>
              </a:ext>
            </a:extLst>
          </p:cNvPr>
          <p:cNvSpPr txBox="1"/>
          <p:nvPr/>
        </p:nvSpPr>
        <p:spPr>
          <a:xfrm>
            <a:off x="1798620" y="6115723"/>
            <a:ext cx="928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-150" dirty="0">
                <a:latin typeface="+mn-ea"/>
              </a:rPr>
              <a:t>패스 첫 구매</a:t>
            </a:r>
            <a:endParaRPr lang="en-US" altLang="ko-KR" sz="1200" b="1" spc="-150" dirty="0">
              <a:latin typeface="+mn-ea"/>
            </a:endParaRPr>
          </a:p>
          <a:p>
            <a:pPr algn="ctr"/>
            <a:r>
              <a:rPr lang="en-US" altLang="ko-KR" sz="1200" b="1" spc="-150" dirty="0">
                <a:latin typeface="+mn-ea"/>
              </a:rPr>
              <a:t>10</a:t>
            </a:r>
            <a:r>
              <a:rPr lang="ko-KR" altLang="en-US" sz="1200" b="1" spc="-150" dirty="0">
                <a:latin typeface="+mn-ea"/>
              </a:rPr>
              <a:t>만원 할인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F6DCDE1-878B-9C3B-A074-06D95D1A81C8}"/>
              </a:ext>
            </a:extLst>
          </p:cNvPr>
          <p:cNvSpPr txBox="1"/>
          <p:nvPr/>
        </p:nvSpPr>
        <p:spPr>
          <a:xfrm>
            <a:off x="3969349" y="6115723"/>
            <a:ext cx="1295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-150" dirty="0">
                <a:latin typeface="+mn-ea"/>
              </a:rPr>
              <a:t>타사 수강생</a:t>
            </a:r>
            <a:endParaRPr lang="en-US" altLang="ko-KR" sz="1200" b="1" spc="-150" dirty="0">
              <a:latin typeface="+mn-ea"/>
            </a:endParaRPr>
          </a:p>
          <a:p>
            <a:pPr algn="ctr"/>
            <a:r>
              <a:rPr lang="ko-KR" altLang="en-US" sz="1200" b="1" spc="-150" dirty="0">
                <a:latin typeface="+mn-ea"/>
              </a:rPr>
              <a:t>최대 </a:t>
            </a:r>
            <a:r>
              <a:rPr lang="en-US" altLang="ko-KR" sz="1200" b="1" spc="-150" dirty="0">
                <a:latin typeface="+mn-ea"/>
              </a:rPr>
              <a:t>49.1</a:t>
            </a:r>
            <a:r>
              <a:rPr lang="ko-KR" altLang="en-US" sz="1200" b="1" spc="-150" dirty="0">
                <a:latin typeface="+mn-ea"/>
              </a:rPr>
              <a:t>만원 할인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8F02DB43-5634-3E28-6FF4-310B57B4564E}"/>
              </a:ext>
            </a:extLst>
          </p:cNvPr>
          <p:cNvSpPr txBox="1"/>
          <p:nvPr/>
        </p:nvSpPr>
        <p:spPr>
          <a:xfrm>
            <a:off x="6425980" y="6115723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-150" dirty="0">
                <a:latin typeface="+mn-ea"/>
              </a:rPr>
              <a:t>재수강생</a:t>
            </a:r>
            <a:endParaRPr lang="en-US" altLang="ko-KR" sz="1200" b="1" spc="-150" dirty="0">
              <a:latin typeface="+mn-ea"/>
            </a:endParaRPr>
          </a:p>
          <a:p>
            <a:pPr algn="ctr"/>
            <a:r>
              <a:rPr lang="ko-KR" altLang="en-US" sz="1200" b="1" spc="-150" dirty="0">
                <a:latin typeface="+mn-ea"/>
              </a:rPr>
              <a:t>최대 </a:t>
            </a:r>
            <a:r>
              <a:rPr lang="en-US" altLang="ko-KR" sz="1200" b="1" spc="-150" dirty="0">
                <a:latin typeface="+mn-ea"/>
              </a:rPr>
              <a:t>20</a:t>
            </a:r>
            <a:r>
              <a:rPr lang="ko-KR" altLang="en-US" sz="1200" b="1" spc="-150" dirty="0">
                <a:latin typeface="+mn-ea"/>
              </a:rPr>
              <a:t>만원 할인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ADDA298-09FB-1E46-AC6F-0393AD3568BD}"/>
              </a:ext>
            </a:extLst>
          </p:cNvPr>
          <p:cNvSpPr txBox="1"/>
          <p:nvPr/>
        </p:nvSpPr>
        <p:spPr>
          <a:xfrm>
            <a:off x="1080287" y="398353"/>
            <a:ext cx="7206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최단기</a:t>
            </a:r>
            <a:r>
              <a:rPr lang="en-US" altLang="ko-KR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X</a:t>
            </a:r>
            <a:r>
              <a:rPr lang="ko-KR" altLang="en-US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고득점 합격</a:t>
            </a:r>
            <a:r>
              <a:rPr lang="en-US" altLang="ko-KR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 </a:t>
            </a:r>
            <a:r>
              <a:rPr lang="ko-KR" altLang="en-US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경찰 채용 미래패스 한눈에 보기</a:t>
            </a:r>
            <a:r>
              <a:rPr lang="en-US" altLang="ko-KR" sz="24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endParaRPr lang="ko-KR" altLang="en-US" sz="24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모서리가 둥근 직사각형 54">
            <a:extLst>
              <a:ext uri="{FF2B5EF4-FFF2-40B4-BE49-F238E27FC236}">
                <a16:creationId xmlns:a16="http://schemas.microsoft.com/office/drawing/2014/main" id="{4916162D-DAF3-3EF0-B7E1-3D30AB9F4A17}"/>
              </a:ext>
            </a:extLst>
          </p:cNvPr>
          <p:cNvSpPr/>
          <p:nvPr/>
        </p:nvSpPr>
        <p:spPr>
          <a:xfrm>
            <a:off x="2564986" y="5275717"/>
            <a:ext cx="4098282" cy="4335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endParaRPr lang="ko-KR" altLang="en-US" sz="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2BFA04-234F-4A9B-6EC0-61511108771D}"/>
              </a:ext>
            </a:extLst>
          </p:cNvPr>
          <p:cNvSpPr txBox="1"/>
          <p:nvPr/>
        </p:nvSpPr>
        <p:spPr>
          <a:xfrm>
            <a:off x="3300494" y="5279837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spc="-150" dirty="0">
                <a:latin typeface="+mn-ea"/>
              </a:rPr>
              <a:t>수강 신청 바로가기 </a:t>
            </a:r>
            <a:r>
              <a:rPr lang="en-US" altLang="ko-KR" b="1" spc="-150" dirty="0">
                <a:latin typeface="+mn-ea"/>
              </a:rPr>
              <a:t>&gt;</a:t>
            </a:r>
            <a:endParaRPr lang="ko-KR" altLang="en-US" b="1" spc="-15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9A3D35-DF1C-E01E-5246-26F515068C6D}"/>
              </a:ext>
            </a:extLst>
          </p:cNvPr>
          <p:cNvSpPr txBox="1"/>
          <p:nvPr/>
        </p:nvSpPr>
        <p:spPr>
          <a:xfrm>
            <a:off x="7499775" y="4262080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D94EC3-9F14-7152-C193-F1E642C475A2}"/>
              </a:ext>
            </a:extLst>
          </p:cNvPr>
          <p:cNvSpPr txBox="1"/>
          <p:nvPr/>
        </p:nvSpPr>
        <p:spPr>
          <a:xfrm>
            <a:off x="7392355" y="3838431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C2CF470-3358-7DFA-C9B7-4BF72B8B698F}"/>
              </a:ext>
            </a:extLst>
          </p:cNvPr>
          <p:cNvCxnSpPr>
            <a:cxnSpLocks/>
          </p:cNvCxnSpPr>
          <p:nvPr/>
        </p:nvCxnSpPr>
        <p:spPr>
          <a:xfrm>
            <a:off x="7422091" y="3956956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26F6F1A-71F4-F8B0-47EE-81D37DA0BBDA}"/>
              </a:ext>
            </a:extLst>
          </p:cNvPr>
          <p:cNvSpPr txBox="1"/>
          <p:nvPr/>
        </p:nvSpPr>
        <p:spPr>
          <a:xfrm>
            <a:off x="7499775" y="4056654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740,000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0" name="모서리가 둥근 직사각형 93">
            <a:extLst>
              <a:ext uri="{FF2B5EF4-FFF2-40B4-BE49-F238E27FC236}">
                <a16:creationId xmlns:a16="http://schemas.microsoft.com/office/drawing/2014/main" id="{0A849FD7-680F-8E54-B303-2FED4CBBE10D}"/>
              </a:ext>
            </a:extLst>
          </p:cNvPr>
          <p:cNvSpPr/>
          <p:nvPr/>
        </p:nvSpPr>
        <p:spPr>
          <a:xfrm>
            <a:off x="7014243" y="4148021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11" name="모서리가 둥근 직사각형 93">
            <a:extLst>
              <a:ext uri="{FF2B5EF4-FFF2-40B4-BE49-F238E27FC236}">
                <a16:creationId xmlns:a16="http://schemas.microsoft.com/office/drawing/2014/main" id="{A604CF7F-33FB-C240-0899-8E345273F82D}"/>
              </a:ext>
            </a:extLst>
          </p:cNvPr>
          <p:cNvSpPr/>
          <p:nvPr/>
        </p:nvSpPr>
        <p:spPr>
          <a:xfrm>
            <a:off x="7014243" y="4357881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28537C-4884-F290-7670-BA55E9C379D4}"/>
              </a:ext>
            </a:extLst>
          </p:cNvPr>
          <p:cNvSpPr txBox="1"/>
          <p:nvPr/>
        </p:nvSpPr>
        <p:spPr>
          <a:xfrm>
            <a:off x="5171732" y="4234082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CC9DEC-F4FC-6E0E-55F2-D17F854A28C6}"/>
              </a:ext>
            </a:extLst>
          </p:cNvPr>
          <p:cNvSpPr txBox="1"/>
          <p:nvPr/>
        </p:nvSpPr>
        <p:spPr>
          <a:xfrm>
            <a:off x="5306963" y="3810433"/>
            <a:ext cx="631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990,000</a:t>
            </a:r>
            <a:r>
              <a:rPr kumimoji="1" lang="ko-KR" altLang="en-US" sz="10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313BE3D-760B-EB53-A8E8-12C55931FF5A}"/>
              </a:ext>
            </a:extLst>
          </p:cNvPr>
          <p:cNvCxnSpPr>
            <a:cxnSpLocks/>
          </p:cNvCxnSpPr>
          <p:nvPr/>
        </p:nvCxnSpPr>
        <p:spPr>
          <a:xfrm>
            <a:off x="5336699" y="3928958"/>
            <a:ext cx="647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00AD208C-A94F-46A4-59C6-634A9A99B5E1}"/>
              </a:ext>
            </a:extLst>
          </p:cNvPr>
          <p:cNvCxnSpPr/>
          <p:nvPr/>
        </p:nvCxnSpPr>
        <p:spPr>
          <a:xfrm flipH="1">
            <a:off x="5601085" y="3928958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557210F-B695-0265-901E-0A067A990AE8}"/>
              </a:ext>
            </a:extLst>
          </p:cNvPr>
          <p:cNvSpPr txBox="1"/>
          <p:nvPr/>
        </p:nvSpPr>
        <p:spPr>
          <a:xfrm>
            <a:off x="5171731" y="4028656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840,000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18" name="모서리가 둥근 직사각형 93">
            <a:extLst>
              <a:ext uri="{FF2B5EF4-FFF2-40B4-BE49-F238E27FC236}">
                <a16:creationId xmlns:a16="http://schemas.microsoft.com/office/drawing/2014/main" id="{3630780F-1226-6A92-772C-841D5B029CF4}"/>
              </a:ext>
            </a:extLst>
          </p:cNvPr>
          <p:cNvSpPr/>
          <p:nvPr/>
        </p:nvSpPr>
        <p:spPr>
          <a:xfrm>
            <a:off x="4686199" y="4120023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신규</a:t>
            </a:r>
          </a:p>
        </p:txBody>
      </p:sp>
      <p:sp>
        <p:nvSpPr>
          <p:cNvPr id="19" name="모서리가 둥근 직사각형 93">
            <a:extLst>
              <a:ext uri="{FF2B5EF4-FFF2-40B4-BE49-F238E27FC236}">
                <a16:creationId xmlns:a16="http://schemas.microsoft.com/office/drawing/2014/main" id="{DBB94C59-2BFC-3D9A-C408-1B7AD6E414C3}"/>
              </a:ext>
            </a:extLst>
          </p:cNvPr>
          <p:cNvSpPr/>
          <p:nvPr/>
        </p:nvSpPr>
        <p:spPr>
          <a:xfrm>
            <a:off x="4686199" y="4329883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재구매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8B2110-1FF3-5BC5-A038-424669D7E8E5}"/>
              </a:ext>
            </a:extLst>
          </p:cNvPr>
          <p:cNvSpPr txBox="1"/>
          <p:nvPr/>
        </p:nvSpPr>
        <p:spPr>
          <a:xfrm>
            <a:off x="7499775" y="4462881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21" name="모서리가 둥근 직사각형 93">
            <a:extLst>
              <a:ext uri="{FF2B5EF4-FFF2-40B4-BE49-F238E27FC236}">
                <a16:creationId xmlns:a16="http://schemas.microsoft.com/office/drawing/2014/main" id="{A8A7228D-13F7-DE51-5361-F5358B17E94F}"/>
              </a:ext>
            </a:extLst>
          </p:cNvPr>
          <p:cNvSpPr/>
          <p:nvPr/>
        </p:nvSpPr>
        <p:spPr>
          <a:xfrm>
            <a:off x="7014243" y="4558682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9F8CA0-09CF-BFA1-F56D-3706CB670D96}"/>
              </a:ext>
            </a:extLst>
          </p:cNvPr>
          <p:cNvSpPr txBox="1"/>
          <p:nvPr/>
        </p:nvSpPr>
        <p:spPr>
          <a:xfrm>
            <a:off x="5171731" y="4434883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690,000</a:t>
            </a:r>
            <a:r>
              <a:rPr kumimoji="1" lang="ko-KR" altLang="en-US" sz="1400" b="1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</a:t>
            </a:r>
          </a:p>
        </p:txBody>
      </p:sp>
      <p:sp>
        <p:nvSpPr>
          <p:cNvPr id="23" name="모서리가 둥근 직사각형 93">
            <a:extLst>
              <a:ext uri="{FF2B5EF4-FFF2-40B4-BE49-F238E27FC236}">
                <a16:creationId xmlns:a16="http://schemas.microsoft.com/office/drawing/2014/main" id="{89960AD3-A8A1-3221-D733-E82BEBC6B9AB}"/>
              </a:ext>
            </a:extLst>
          </p:cNvPr>
          <p:cNvSpPr/>
          <p:nvPr/>
        </p:nvSpPr>
        <p:spPr>
          <a:xfrm>
            <a:off x="4686199" y="4530684"/>
            <a:ext cx="537550" cy="166270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환승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226683-D0C7-8241-5FCF-886C24F4311F}"/>
              </a:ext>
            </a:extLst>
          </p:cNvPr>
          <p:cNvSpPr txBox="1"/>
          <p:nvPr/>
        </p:nvSpPr>
        <p:spPr>
          <a:xfrm>
            <a:off x="4686199" y="4681771"/>
            <a:ext cx="696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최종</a:t>
            </a:r>
            <a:endParaRPr kumimoji="1" lang="en-US" altLang="ko-KR" sz="1400" b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합격 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093A4B-2C5B-6A91-8389-B9FC3C4116BD}"/>
              </a:ext>
            </a:extLst>
          </p:cNvPr>
          <p:cNvSpPr txBox="1"/>
          <p:nvPr/>
        </p:nvSpPr>
        <p:spPr>
          <a:xfrm>
            <a:off x="5348756" y="4670669"/>
            <a:ext cx="39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i="1" spc="-150" dirty="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0</a:t>
            </a:r>
            <a:endParaRPr kumimoji="1" lang="ko-KR" altLang="en-US" sz="3200" b="1" i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8CA71FC-3F1C-105C-0C86-0A876A421A68}"/>
              </a:ext>
            </a:extLst>
          </p:cNvPr>
          <p:cNvSpPr txBox="1"/>
          <p:nvPr/>
        </p:nvSpPr>
        <p:spPr>
          <a:xfrm>
            <a:off x="5636900" y="4907271"/>
            <a:ext cx="3417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400" b="1" spc="-150">
                <a:solidFill>
                  <a:srgbClr val="0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원</a:t>
            </a:r>
            <a:endParaRPr kumimoji="1" lang="ko-KR" altLang="en-US" sz="1400" b="1" spc="-150" dirty="0">
              <a:solidFill>
                <a:srgbClr val="00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56E951A-CBF3-B9F0-6BA7-80F00B7F5402}"/>
              </a:ext>
            </a:extLst>
          </p:cNvPr>
          <p:cNvCxnSpPr/>
          <p:nvPr/>
        </p:nvCxnSpPr>
        <p:spPr>
          <a:xfrm flipH="1">
            <a:off x="7684997" y="3956594"/>
            <a:ext cx="382837" cy="128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타원 100">
            <a:extLst>
              <a:ext uri="{FF2B5EF4-FFF2-40B4-BE49-F238E27FC236}">
                <a16:creationId xmlns:a16="http://schemas.microsoft.com/office/drawing/2014/main" id="{E48B3057-0C3B-4687-68E1-BD29E3F04DAD}"/>
              </a:ext>
            </a:extLst>
          </p:cNvPr>
          <p:cNvSpPr/>
          <p:nvPr/>
        </p:nvSpPr>
        <p:spPr>
          <a:xfrm>
            <a:off x="6564564" y="5275716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40DCE4F-D3F4-7429-FA4F-ED757F4FEEB0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0934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/>
        </p:nvGraphicFramePr>
        <p:xfrm>
          <a:off x="9430473" y="1"/>
          <a:ext cx="2761527" cy="20160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9E632B8-0309-4250-FC43-F1D92A6C7782}"/>
              </a:ext>
            </a:extLst>
          </p:cNvPr>
          <p:cNvSpPr/>
          <p:nvPr/>
        </p:nvSpPr>
        <p:spPr>
          <a:xfrm>
            <a:off x="639233" y="753218"/>
            <a:ext cx="8099660" cy="1155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7AC8C4-3FEB-EDDB-1109-5B33DB0E647D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9D1B44-6704-7B4D-5DBF-71F32E407AB5}"/>
              </a:ext>
            </a:extLst>
          </p:cNvPr>
          <p:cNvSpPr txBox="1"/>
          <p:nvPr/>
        </p:nvSpPr>
        <p:spPr>
          <a:xfrm>
            <a:off x="1012322" y="859908"/>
            <a:ext cx="73420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150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합격할 때까지 완벽하게 책임지는 미래인재경찰</a:t>
            </a:r>
            <a:r>
              <a:rPr lang="en-US" altLang="ko-KR" sz="2800" b="1" spc="-150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!</a:t>
            </a:r>
          </a:p>
          <a:p>
            <a:r>
              <a:rPr lang="ko-KR" altLang="en-US" sz="2800" b="1" spc="-150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왜 </a:t>
            </a:r>
            <a:r>
              <a:rPr lang="ko-KR" altLang="en-US" sz="2800" b="1" spc="-150" dirty="0" err="1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미래패스인가</a:t>
            </a:r>
            <a:r>
              <a:rPr lang="en-US" altLang="ko-KR" sz="2800" b="1" spc="-150" dirty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?</a:t>
            </a:r>
            <a:endParaRPr lang="ko-KR" altLang="en-US" sz="2800" b="1" spc="-150" dirty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7554BC4-4190-FA7F-8D88-7BB67F2799DC}"/>
              </a:ext>
            </a:extLst>
          </p:cNvPr>
          <p:cNvSpPr/>
          <p:nvPr/>
        </p:nvSpPr>
        <p:spPr>
          <a:xfrm>
            <a:off x="1444859" y="2071274"/>
            <a:ext cx="6488408" cy="8723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DE6CDB-8E21-62E6-453A-5ED47E1EE129}"/>
              </a:ext>
            </a:extLst>
          </p:cNvPr>
          <p:cNvSpPr txBox="1"/>
          <p:nvPr/>
        </p:nvSpPr>
        <p:spPr>
          <a:xfrm>
            <a:off x="1824572" y="2049998"/>
            <a:ext cx="581922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spc="-150" dirty="0">
                <a:latin typeface="+mn-ea"/>
              </a:rPr>
              <a:t>수험생의 합격만을 생각하며 완성된</a:t>
            </a:r>
            <a:endParaRPr lang="en-US" altLang="ko-KR" sz="2800" b="1" spc="-150" dirty="0">
              <a:latin typeface="+mn-ea"/>
            </a:endParaRPr>
          </a:p>
          <a:p>
            <a:pPr algn="ctr"/>
            <a:r>
              <a:rPr lang="ko-KR" altLang="en-US" sz="2800" b="1" spc="-150" dirty="0">
                <a:latin typeface="+mn-ea"/>
              </a:rPr>
              <a:t>합격할 수밖에 없는 최강 합격 라인업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7F6C01F-686A-FC38-3A05-D4BA3FA183EC}"/>
              </a:ext>
            </a:extLst>
          </p:cNvPr>
          <p:cNvSpPr/>
          <p:nvPr/>
        </p:nvSpPr>
        <p:spPr>
          <a:xfrm>
            <a:off x="979624" y="2990295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01F6B76-86F1-AAEC-705A-D7DA36A7207C}"/>
              </a:ext>
            </a:extLst>
          </p:cNvPr>
          <p:cNvSpPr/>
          <p:nvPr/>
        </p:nvSpPr>
        <p:spPr>
          <a:xfrm>
            <a:off x="2540874" y="2990295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31DDED21-7FEB-1D7D-4973-6D639512529E}"/>
              </a:ext>
            </a:extLst>
          </p:cNvPr>
          <p:cNvSpPr/>
          <p:nvPr/>
        </p:nvSpPr>
        <p:spPr>
          <a:xfrm>
            <a:off x="4102125" y="2990295"/>
            <a:ext cx="1270656" cy="1714500"/>
          </a:xfrm>
          <a:prstGeom prst="roundRect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A583619-6C61-713F-9FA1-35ADE9B69371}"/>
              </a:ext>
            </a:extLst>
          </p:cNvPr>
          <p:cNvSpPr/>
          <p:nvPr/>
        </p:nvSpPr>
        <p:spPr>
          <a:xfrm>
            <a:off x="5663376" y="2990295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1B6CA90-1361-B53B-C30B-DF459B4ADDFF}"/>
              </a:ext>
            </a:extLst>
          </p:cNvPr>
          <p:cNvSpPr/>
          <p:nvPr/>
        </p:nvSpPr>
        <p:spPr>
          <a:xfrm>
            <a:off x="7224626" y="2990295"/>
            <a:ext cx="1270656" cy="17145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E45ABB-3C9C-BCE9-54DA-D8E1A1F5C1DA}"/>
              </a:ext>
            </a:extLst>
          </p:cNvPr>
          <p:cNvSpPr txBox="1"/>
          <p:nvPr/>
        </p:nvSpPr>
        <p:spPr>
          <a:xfrm>
            <a:off x="4170922" y="4122989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헌법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전효진 교수님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94ECBA-72B0-D9E0-39F9-CB05C9FA6EB2}"/>
              </a:ext>
            </a:extLst>
          </p:cNvPr>
          <p:cNvSpPr txBox="1"/>
          <p:nvPr/>
        </p:nvSpPr>
        <p:spPr>
          <a:xfrm>
            <a:off x="2576877" y="4122989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경찰학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장정훈 교수님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69C338-B388-8663-8F28-D3AEE015EB5D}"/>
              </a:ext>
            </a:extLst>
          </p:cNvPr>
          <p:cNvSpPr txBox="1"/>
          <p:nvPr/>
        </p:nvSpPr>
        <p:spPr>
          <a:xfrm>
            <a:off x="1016286" y="4122989"/>
            <a:ext cx="1167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형사법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신광은 교수님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E6BB4A-3148-20B3-3B59-27F5EC30DE7E}"/>
              </a:ext>
            </a:extLst>
          </p:cNvPr>
          <p:cNvSpPr txBox="1"/>
          <p:nvPr/>
        </p:nvSpPr>
        <p:spPr>
          <a:xfrm>
            <a:off x="7251800" y="4122989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범죄학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박상민 교수님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70743E-5259-9550-E90A-7A0E66066835}"/>
              </a:ext>
            </a:extLst>
          </p:cNvPr>
          <p:cNvSpPr txBox="1"/>
          <p:nvPr/>
        </p:nvSpPr>
        <p:spPr>
          <a:xfrm>
            <a:off x="5769735" y="4122989"/>
            <a:ext cx="1167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헌법</a:t>
            </a:r>
            <a:endParaRPr lang="en-US" altLang="ko-KR" sz="1400" b="1" spc="-15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1400" b="1" spc="-150" dirty="0">
                <a:latin typeface="굴림" panose="020B0600000101010101" pitchFamily="50" charset="-127"/>
                <a:ea typeface="굴림" panose="020B0600000101010101" pitchFamily="50" charset="-127"/>
              </a:rPr>
              <a:t>문태환 교수님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740E6F2-1E04-9013-014A-BEB08A5A4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17" y="2015608"/>
            <a:ext cx="470031" cy="60631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FCE925F-FD4F-EC6B-7EA4-968845B7B51B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6269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0F4AEE1-DBEE-6CB9-581E-DF9590ECF7C2}"/>
              </a:ext>
            </a:extLst>
          </p:cNvPr>
          <p:cNvSpPr/>
          <p:nvPr/>
        </p:nvSpPr>
        <p:spPr>
          <a:xfrm>
            <a:off x="568560" y="314729"/>
            <a:ext cx="8229600" cy="6385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1" name="Group 87">
            <a:extLst>
              <a:ext uri="{FF2B5EF4-FFF2-40B4-BE49-F238E27FC236}">
                <a16:creationId xmlns:a16="http://schemas.microsoft.com/office/drawing/2014/main" id="{A253696E-FBD5-6C6D-E605-37B4E223A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597116"/>
              </p:ext>
            </p:extLst>
          </p:nvPr>
        </p:nvGraphicFramePr>
        <p:xfrm>
          <a:off x="9430473" y="1"/>
          <a:ext cx="2761527" cy="384488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신광은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 err="1">
                          <a:latin typeface="+mn-ea"/>
                        </a:rPr>
                        <a:t>교수홈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>
                          <a:latin typeface="+mn-ea"/>
                        </a:rPr>
                        <a:t>https://www.miraeij.com/police/professor/home/?c3RlYWNoZXJfZms9NDc=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신광은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>
                          <a:latin typeface="+mn-ea"/>
                        </a:rPr>
                        <a:t>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altLang="ko-KR" sz="800" b="0" dirty="0">
                          <a:latin typeface="+mn-ea"/>
                        </a:rPr>
                        <a:t>https://youtu.be/_4NibWYBgPE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endParaRPr lang="ko-KR" altLang="en-US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교수 </a:t>
                      </a:r>
                      <a:r>
                        <a:rPr kumimoji="1"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슬로건 내용 보이도록 </a:t>
                      </a:r>
                      <a:r>
                        <a:rPr kumimoji="1" lang="ko-KR" altLang="en-US" sz="800" b="0" i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요청드립니다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샘플 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url: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https://www.modoogong.com/promotion/HYEJAPASS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&gt;&gt;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교수 선택에 따른 슬로건 </a:t>
                      </a:r>
                      <a:r>
                        <a:rPr kumimoji="1" lang="en-US" altLang="ko-KR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PPT 11</a:t>
                      </a:r>
                      <a:r>
                        <a:rPr kumimoji="1" lang="ko-KR" altLang="en-US" sz="800" b="0" i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페이지 참고</a:t>
                      </a: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72" name="직사각형 71">
            <a:extLst>
              <a:ext uri="{FF2B5EF4-FFF2-40B4-BE49-F238E27FC236}">
                <a16:creationId xmlns:a16="http://schemas.microsoft.com/office/drawing/2014/main" id="{21121E74-82EA-8F48-3516-E2F1DD8AF2F0}"/>
              </a:ext>
            </a:extLst>
          </p:cNvPr>
          <p:cNvSpPr/>
          <p:nvPr/>
        </p:nvSpPr>
        <p:spPr>
          <a:xfrm>
            <a:off x="595352" y="3564218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5EE6CB1-E146-CC3F-79A5-3816309D8BF0}"/>
              </a:ext>
            </a:extLst>
          </p:cNvPr>
          <p:cNvSpPr txBox="1"/>
          <p:nvPr/>
        </p:nvSpPr>
        <p:spPr>
          <a:xfrm>
            <a:off x="4698327" y="3704385"/>
            <a:ext cx="2795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effectLst/>
                <a:latin typeface="+mn-ea"/>
              </a:rPr>
              <a:t>고개를 들어 앞을 봐라</a:t>
            </a:r>
            <a:r>
              <a:rPr lang="en-US" altLang="ko-KR" b="1" i="0" dirty="0">
                <a:effectLst/>
                <a:latin typeface="+mn-ea"/>
              </a:rPr>
              <a:t>,</a:t>
            </a:r>
          </a:p>
          <a:p>
            <a:pPr algn="l"/>
            <a:r>
              <a:rPr lang="ko-KR" altLang="en-US" b="1" dirty="0">
                <a:latin typeface="+mn-ea"/>
              </a:rPr>
              <a:t>그 앞에 합격이 있다</a:t>
            </a:r>
            <a:r>
              <a:rPr lang="en-US" altLang="ko-KR" b="1" dirty="0">
                <a:latin typeface="+mn-ea"/>
              </a:rPr>
              <a:t>.</a:t>
            </a:r>
            <a:endParaRPr lang="ko-KR" altLang="en-US" b="1" i="0" dirty="0">
              <a:effectLst/>
              <a:latin typeface="+mn-ea"/>
            </a:endParaRPr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AD263C23-21A3-E961-F2E3-8484845B8AEA}"/>
              </a:ext>
            </a:extLst>
          </p:cNvPr>
          <p:cNvCxnSpPr/>
          <p:nvPr/>
        </p:nvCxnSpPr>
        <p:spPr>
          <a:xfrm>
            <a:off x="4550577" y="3788876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29E0E531-2CF4-84D3-8A26-660F892D65DE}"/>
              </a:ext>
            </a:extLst>
          </p:cNvPr>
          <p:cNvSpPr txBox="1"/>
          <p:nvPr/>
        </p:nvSpPr>
        <p:spPr>
          <a:xfrm>
            <a:off x="3323344" y="5256110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형사법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>
                <a:effectLst/>
                <a:latin typeface="+mn-ea"/>
              </a:rPr>
              <a:t>신광은</a:t>
            </a:r>
            <a:r>
              <a:rPr lang="ko-KR" altLang="en-US" b="1" i="0" dirty="0">
                <a:effectLst/>
                <a:latin typeface="+mn-ea"/>
              </a:rPr>
              <a:t> 교수님</a:t>
            </a: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0046CD04-3E68-F7D2-5B35-BD2F2038B7BD}"/>
              </a:ext>
            </a:extLst>
          </p:cNvPr>
          <p:cNvGrpSpPr/>
          <p:nvPr/>
        </p:nvGrpSpPr>
        <p:grpSpPr>
          <a:xfrm>
            <a:off x="5282654" y="5301926"/>
            <a:ext cx="333375" cy="333375"/>
            <a:chOff x="5238750" y="5295386"/>
            <a:chExt cx="400050" cy="400050"/>
          </a:xfrm>
        </p:grpSpPr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A51C1CED-A5CE-0575-8BED-7053262523C1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58C11010-A3CD-ED46-1072-C28FDC48D542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79" name="이등변 삼각형 78">
                <a:extLst>
                  <a:ext uri="{FF2B5EF4-FFF2-40B4-BE49-F238E27FC236}">
                    <a16:creationId xmlns:a16="http://schemas.microsoft.com/office/drawing/2014/main" id="{11697CDB-6735-77C0-D7CE-18775617AC42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8F37CA44-491E-6AEA-CEBC-C92603A7AA70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11E5D8EB-494D-5664-B97C-E951CE212CE7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2" name="타원 81">
            <a:extLst>
              <a:ext uri="{FF2B5EF4-FFF2-40B4-BE49-F238E27FC236}">
                <a16:creationId xmlns:a16="http://schemas.microsoft.com/office/drawing/2014/main" id="{A3DA9409-75B7-6919-BAE0-8EB4B21C6926}"/>
              </a:ext>
            </a:extLst>
          </p:cNvPr>
          <p:cNvSpPr/>
          <p:nvPr/>
        </p:nvSpPr>
        <p:spPr>
          <a:xfrm>
            <a:off x="5566536" y="4773810"/>
            <a:ext cx="288032" cy="288032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rtlCol="0" anchor="ctr"/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3" name="그림 82">
            <a:extLst>
              <a:ext uri="{FF2B5EF4-FFF2-40B4-BE49-F238E27FC236}">
                <a16:creationId xmlns:a16="http://schemas.microsoft.com/office/drawing/2014/main" id="{B8B3912B-52D6-F72A-2B4C-C3A410D5A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63" y="3839134"/>
            <a:ext cx="2294859" cy="2402648"/>
          </a:xfrm>
          <a:prstGeom prst="rect">
            <a:avLst/>
          </a:prstGeom>
        </p:spPr>
      </p:pic>
      <p:pic>
        <p:nvPicPr>
          <p:cNvPr id="84" name="그림 83">
            <a:extLst>
              <a:ext uri="{FF2B5EF4-FFF2-40B4-BE49-F238E27FC236}">
                <a16:creationId xmlns:a16="http://schemas.microsoft.com/office/drawing/2014/main" id="{04E54E98-3B6F-1625-1D59-7E8169061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86" y="4991947"/>
            <a:ext cx="2340717" cy="13272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47B09A7-2339-A547-1D91-3A69E2DD5117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5153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1737218-CBD0-6CAA-07AD-36F4FD943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186" y="4991947"/>
            <a:ext cx="2340717" cy="13230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729BC10-799D-8AD7-482B-C2E285DB0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608" y="1812410"/>
            <a:ext cx="2273149" cy="1268055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B1375C-4289-63E6-7C96-441323E2801B}"/>
              </a:ext>
            </a:extLst>
          </p:cNvPr>
          <p:cNvSpPr/>
          <p:nvPr/>
        </p:nvSpPr>
        <p:spPr>
          <a:xfrm>
            <a:off x="234892" y="255373"/>
            <a:ext cx="8976219" cy="63719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47325CA-7999-9805-87DA-ACCBEBA82598}"/>
              </a:ext>
            </a:extLst>
          </p:cNvPr>
          <p:cNvSpPr/>
          <p:nvPr/>
        </p:nvSpPr>
        <p:spPr>
          <a:xfrm>
            <a:off x="595352" y="417151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D2D247-1748-C09A-FABC-861C5EE5AC8D}"/>
              </a:ext>
            </a:extLst>
          </p:cNvPr>
          <p:cNvSpPr txBox="1"/>
          <p:nvPr/>
        </p:nvSpPr>
        <p:spPr>
          <a:xfrm>
            <a:off x="4698326" y="557318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옳은 선택만이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b="1" i="0" dirty="0">
                <a:effectLst/>
                <a:latin typeface="+mn-ea"/>
              </a:rPr>
              <a:t>합격으로 가는 방향이다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C73AFEF-FEA4-E11B-E5F2-D571F738605D}"/>
              </a:ext>
            </a:extLst>
          </p:cNvPr>
          <p:cNvCxnSpPr/>
          <p:nvPr/>
        </p:nvCxnSpPr>
        <p:spPr>
          <a:xfrm>
            <a:off x="4550577" y="641809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878F41D-0D34-A46F-9A80-1FDF26CB29D8}"/>
              </a:ext>
            </a:extLst>
          </p:cNvPr>
          <p:cNvGrpSpPr/>
          <p:nvPr/>
        </p:nvGrpSpPr>
        <p:grpSpPr>
          <a:xfrm>
            <a:off x="5471448" y="2154859"/>
            <a:ext cx="333375" cy="333375"/>
            <a:chOff x="5238750" y="5295386"/>
            <a:chExt cx="400050" cy="400050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2FFDD8B7-30B4-B396-0DE4-352EFD0F3DF2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9F5F2F34-69E0-F3C5-7A22-DB6D9F0B1E33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38" name="이등변 삼각형 37">
                <a:extLst>
                  <a:ext uri="{FF2B5EF4-FFF2-40B4-BE49-F238E27FC236}">
                    <a16:creationId xmlns:a16="http://schemas.microsoft.com/office/drawing/2014/main" id="{39DAEDC8-A3AC-C428-393F-2C2022C3E9F4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F19F5418-07E2-2E47-1631-49E9647A6C8E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502E7289-670D-8EA4-DC1F-12000581B9F4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5A13337-3988-36B5-66EE-3B96494A454B}"/>
              </a:ext>
            </a:extLst>
          </p:cNvPr>
          <p:cNvSpPr txBox="1"/>
          <p:nvPr/>
        </p:nvSpPr>
        <p:spPr>
          <a:xfrm>
            <a:off x="3323344" y="1990238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경찰학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dirty="0">
                <a:latin typeface="+mn-ea"/>
              </a:rPr>
              <a:t>장정훈</a:t>
            </a:r>
            <a:r>
              <a:rPr lang="ko-KR" altLang="en-US" b="1" i="0" dirty="0">
                <a:effectLst/>
                <a:latin typeface="+mn-ea"/>
              </a:rPr>
              <a:t> 교수님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4EA2F5E3-245C-6820-2AE3-5751B0B05C87}"/>
              </a:ext>
            </a:extLst>
          </p:cNvPr>
          <p:cNvSpPr/>
          <p:nvPr/>
        </p:nvSpPr>
        <p:spPr>
          <a:xfrm>
            <a:off x="595352" y="3564218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8A5070A-63F2-5B44-6663-4D4D2418FD3D}"/>
              </a:ext>
            </a:extLst>
          </p:cNvPr>
          <p:cNvSpPr txBox="1"/>
          <p:nvPr/>
        </p:nvSpPr>
        <p:spPr>
          <a:xfrm>
            <a:off x="4698326" y="3704385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effectLst/>
                <a:latin typeface="+mn-ea"/>
              </a:rPr>
              <a:t>뜨겁게 몰입해</a:t>
            </a:r>
            <a:r>
              <a:rPr lang="en-US" altLang="ko-KR" b="1" i="0" dirty="0">
                <a:effectLst/>
                <a:latin typeface="+mn-ea"/>
              </a:rPr>
              <a:t>,</a:t>
            </a:r>
          </a:p>
          <a:p>
            <a:pPr algn="l"/>
            <a:r>
              <a:rPr lang="ko-KR" altLang="en-US" b="1" dirty="0">
                <a:latin typeface="+mn-ea"/>
              </a:rPr>
              <a:t>한 번에 합격하라</a:t>
            </a:r>
            <a:r>
              <a:rPr lang="en-US" altLang="ko-KR" b="1" dirty="0">
                <a:latin typeface="+mn-ea"/>
              </a:rPr>
              <a:t>!</a:t>
            </a:r>
            <a:endParaRPr lang="ko-KR" altLang="en-US" b="1" i="0" dirty="0">
              <a:effectLst/>
              <a:latin typeface="+mn-ea"/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62BE4743-8293-B4AC-4562-DBEFA3043E0E}"/>
              </a:ext>
            </a:extLst>
          </p:cNvPr>
          <p:cNvCxnSpPr/>
          <p:nvPr/>
        </p:nvCxnSpPr>
        <p:spPr>
          <a:xfrm>
            <a:off x="4550577" y="3788876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FC13CE1A-BBA0-033F-2BA9-71476B6D2941}"/>
              </a:ext>
            </a:extLst>
          </p:cNvPr>
          <p:cNvGrpSpPr/>
          <p:nvPr/>
        </p:nvGrpSpPr>
        <p:grpSpPr>
          <a:xfrm>
            <a:off x="5471448" y="5301926"/>
            <a:ext cx="333375" cy="333375"/>
            <a:chOff x="5238750" y="5295386"/>
            <a:chExt cx="400050" cy="400050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91D49A97-9D07-00EB-195D-D399669046A8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DA6AA6C2-F471-66EF-2751-8B0CD66C598A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58" name="이등변 삼각형 57">
                <a:extLst>
                  <a:ext uri="{FF2B5EF4-FFF2-40B4-BE49-F238E27FC236}">
                    <a16:creationId xmlns:a16="http://schemas.microsoft.com/office/drawing/2014/main" id="{5B619B25-F782-BD19-4278-2B6B9FB95DFC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3386D479-A0A4-13BA-CA1D-DB28B77DDB57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28F51843-B878-070C-2F30-5BD516017CE2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2A6E20A5-91D0-1345-D1CA-C4A1459B0F23}"/>
              </a:ext>
            </a:extLst>
          </p:cNvPr>
          <p:cNvSpPr txBox="1"/>
          <p:nvPr/>
        </p:nvSpPr>
        <p:spPr>
          <a:xfrm>
            <a:off x="3323344" y="5223911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헌법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>
                <a:effectLst/>
                <a:latin typeface="+mn-ea"/>
              </a:rPr>
              <a:t>전효진</a:t>
            </a:r>
            <a:r>
              <a:rPr lang="ko-KR" altLang="en-US" b="1" i="0" dirty="0">
                <a:effectLst/>
                <a:latin typeface="+mn-ea"/>
              </a:rPr>
              <a:t> 교수님</a:t>
            </a:r>
          </a:p>
        </p:txBody>
      </p:sp>
      <p:graphicFrame>
        <p:nvGraphicFramePr>
          <p:cNvPr id="68" name="Group 87">
            <a:extLst>
              <a:ext uri="{FF2B5EF4-FFF2-40B4-BE49-F238E27FC236}">
                <a16:creationId xmlns:a16="http://schemas.microsoft.com/office/drawing/2014/main" id="{5585EC2B-AD4F-2050-5D2C-0BD37EF7EA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9789225"/>
              </p:ext>
            </p:extLst>
          </p:nvPr>
        </p:nvGraphicFramePr>
        <p:xfrm>
          <a:off x="9430473" y="1"/>
          <a:ext cx="2761527" cy="396680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장정훈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 err="1">
                          <a:latin typeface="+mn-ea"/>
                        </a:rPr>
                        <a:t>교수홈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/>
                        <a:t>https://www.miraeij.com/police/professor/home/?c3RlYWNoZXJfZms9NDg=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장정훈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>
                          <a:latin typeface="+mn-ea"/>
                        </a:rPr>
                        <a:t>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https://youtu.be/m38mepsAu5Y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전효진 </a:t>
                      </a:r>
                      <a:r>
                        <a:rPr lang="en-US" altLang="ko-KR" sz="800" dirty="0">
                          <a:latin typeface="+mn-ea"/>
                        </a:rPr>
                        <a:t>T</a:t>
                      </a:r>
                      <a:r>
                        <a:rPr lang="ko-KR" altLang="en-US" sz="800" dirty="0">
                          <a:latin typeface="+mn-ea"/>
                        </a:rPr>
                        <a:t> </a:t>
                      </a:r>
                      <a:r>
                        <a:rPr lang="ko-KR" altLang="en-US" sz="800" dirty="0" err="1">
                          <a:latin typeface="+mn-ea"/>
                        </a:rPr>
                        <a:t>교수홈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/>
                        <a:t>https://www.miraeij.com/police/professor/home/?c3RlYWNoZXJfZms9NDk=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전효진 </a:t>
                      </a:r>
                      <a:r>
                        <a:rPr lang="en-US" altLang="ko-KR" sz="800" dirty="0">
                          <a:latin typeface="+mn-ea"/>
                        </a:rPr>
                        <a:t>T </a:t>
                      </a:r>
                      <a:r>
                        <a:rPr lang="ko-KR" altLang="en-US" sz="800" dirty="0">
                          <a:latin typeface="+mn-ea"/>
                        </a:rPr>
                        <a:t>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https://youtu.be/WZlT-aR-kMQ</a:t>
                      </a:r>
                      <a:endParaRPr lang="ko-KR" altLang="en-US" sz="800" dirty="0"/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3973A9A2-58D7-075C-7061-A5189894B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37" y="677107"/>
            <a:ext cx="2239040" cy="231285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D41F9AE-336D-DB43-85F4-FB950AA34F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425" y="3788876"/>
            <a:ext cx="2271516" cy="24474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30B8DB-9EF0-43AD-AB94-174D243755E5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8775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>
            <a:extLst>
              <a:ext uri="{FF2B5EF4-FFF2-40B4-BE49-F238E27FC236}">
                <a16:creationId xmlns:a16="http://schemas.microsoft.com/office/drawing/2014/main" id="{2DB333F5-31E8-4C91-490D-D47B57065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083" y="4966776"/>
            <a:ext cx="2295937" cy="1303575"/>
          </a:xfrm>
          <a:prstGeom prst="rect">
            <a:avLst/>
          </a:prstGeom>
        </p:spPr>
      </p:pic>
      <p:graphicFrame>
        <p:nvGraphicFramePr>
          <p:cNvPr id="17" name="Group 87">
            <a:extLst>
              <a:ext uri="{FF2B5EF4-FFF2-40B4-BE49-F238E27FC236}">
                <a16:creationId xmlns:a16="http://schemas.microsoft.com/office/drawing/2014/main" id="{194687D0-02B1-A2C5-2F4D-7716CCCE1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037674"/>
              </p:ext>
            </p:extLst>
          </p:nvPr>
        </p:nvGraphicFramePr>
        <p:xfrm>
          <a:off x="9430473" y="1"/>
          <a:ext cx="2761527" cy="3601040"/>
        </p:xfrm>
        <a:graphic>
          <a:graphicData uri="http://schemas.openxmlformats.org/drawingml/2006/table">
            <a:tbl>
              <a:tblPr/>
              <a:tblGrid>
                <a:gridCol w="377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Modern H Medium" panose="020B0603000000020004" pitchFamily="50" charset="-127"/>
                          <a:ea typeface="Modern H Medium" panose="020B0603000000020004" pitchFamily="50" charset="-127"/>
                        </a:rPr>
                        <a:t>Descriptions</a:t>
                      </a: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AD9D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 w="12700" cmpd="sng">
                      <a:noFill/>
                      <a:prstDash val="soli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89">
                <a:tc gridSpan="2">
                  <a:txBody>
                    <a:bodyPr/>
                    <a:lstStyle/>
                    <a:p>
                      <a:pPr marL="0" marR="0" lvl="0" indent="0" algn="l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Modern H Medium" panose="020B0603000000020004" pitchFamily="50" charset="-127"/>
                        <a:ea typeface="Modern H Medium" panose="020B0603000000020004" pitchFamily="50" charset="-127"/>
                      </a:endParaRPr>
                    </a:p>
                  </a:txBody>
                  <a:tcPr marL="38644" marR="0" marT="38677" marB="38677" anchor="ctr" horzOverflow="overflow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406628"/>
                  </a:ext>
                </a:extLst>
              </a:tr>
              <a:tr h="156146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dirty="0">
                          <a:latin typeface="+mn-ea"/>
                        </a:rPr>
                        <a:t>문태환 교수 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</a:rPr>
                        <a:t>https://www.miraeij.com/police/professor/home/?c3RlYWNoZXJfZms9Njg=</a:t>
                      </a: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문태환 교수 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https://youtu.be/yR1MqsGN3Wg</a:t>
                      </a:r>
                      <a:endParaRPr lang="ko-KR" altLang="en-US" sz="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dirty="0"/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15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dirty="0">
                          <a:latin typeface="+mn-ea"/>
                        </a:rPr>
                        <a:t>박상민 교수 홈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en-US" altLang="ko-KR" sz="800" dirty="0">
                          <a:latin typeface="+mn-ea"/>
                          <a:hlinkClick r:id="rId3"/>
                        </a:rPr>
                        <a:t>https://www.miraeij.com/police/professor/home/?c3RlYWNoZXJfZms9NTE=</a:t>
                      </a:r>
                      <a:endParaRPr lang="en-US" altLang="ko-KR" sz="800" dirty="0">
                        <a:latin typeface="+mn-ea"/>
                      </a:endParaRPr>
                    </a:p>
                    <a:p>
                      <a:endParaRPr lang="en-US" altLang="ko-KR" sz="800" dirty="0">
                        <a:latin typeface="+mn-ea"/>
                      </a:endParaRPr>
                    </a:p>
                    <a:p>
                      <a:r>
                        <a:rPr lang="ko-KR" altLang="en-US" sz="800" dirty="0">
                          <a:latin typeface="+mn-ea"/>
                        </a:rPr>
                        <a:t>박상민 교수 유투브 </a:t>
                      </a:r>
                      <a:r>
                        <a:rPr lang="en-US" altLang="ko-KR" sz="800" dirty="0">
                          <a:latin typeface="+mn-ea"/>
                        </a:rPr>
                        <a:t>url:</a:t>
                      </a:r>
                    </a:p>
                    <a:p>
                      <a:r>
                        <a:rPr lang="en-US" altLang="ko-KR" sz="800" dirty="0"/>
                        <a:t>https://youtu.be/MKMyCpaBHsg</a:t>
                      </a:r>
                      <a:endParaRPr lang="ko-KR" altLang="en-US" sz="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2163969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49932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7794537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32530"/>
                  </a:ext>
                </a:extLst>
              </a:tr>
              <a:tr h="252927">
                <a:tc>
                  <a:txBody>
                    <a:bodyPr/>
                    <a:lstStyle/>
                    <a:p>
                      <a:pPr marL="0" marR="0" lvl="0" indent="0" algn="ctr" defTabSz="852488" rtl="0" eaLnBrk="0" fontAlgn="base" latinLnBrk="1" hangingPunct="0">
                        <a:lnSpc>
                          <a:spcPct val="100000"/>
                        </a:lnSpc>
                        <a:spcBef>
                          <a:spcPct val="70000"/>
                        </a:spcBef>
                        <a:spcAft>
                          <a:spcPct val="0"/>
                        </a:spcAft>
                        <a:buClrTx/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endParaRPr kumimoji="0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" marR="0" marT="38677" marB="7200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en-US" altLang="ko-KR" sz="800" b="0" dirty="0">
                        <a:latin typeface="+mn-ea"/>
                      </a:endParaRPr>
                    </a:p>
                  </a:txBody>
                  <a:tcPr marL="38644" marR="72000" marT="72000" marB="38677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161809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B1375C-4289-63E6-7C96-441323E2801B}"/>
              </a:ext>
            </a:extLst>
          </p:cNvPr>
          <p:cNvSpPr/>
          <p:nvPr/>
        </p:nvSpPr>
        <p:spPr>
          <a:xfrm>
            <a:off x="234892" y="255373"/>
            <a:ext cx="8976219" cy="63719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C21C70DE-D9C7-87DE-2558-6656ACE2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53B883D-7435-0EBD-7DDA-F987E8D2356D}"/>
              </a:ext>
            </a:extLst>
          </p:cNvPr>
          <p:cNvSpPr/>
          <p:nvPr/>
        </p:nvSpPr>
        <p:spPr>
          <a:xfrm>
            <a:off x="595352" y="3564218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600E75-6E72-A003-D3E4-3B590049DB70}"/>
              </a:ext>
            </a:extLst>
          </p:cNvPr>
          <p:cNvSpPr txBox="1"/>
          <p:nvPr/>
        </p:nvSpPr>
        <p:spPr>
          <a:xfrm>
            <a:off x="4698326" y="3704385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 err="1">
                <a:effectLst/>
                <a:latin typeface="+mn-ea"/>
              </a:rPr>
              <a:t>확신있는</a:t>
            </a:r>
            <a:r>
              <a:rPr lang="ko-KR" altLang="en-US" b="1" i="0" dirty="0">
                <a:effectLst/>
                <a:latin typeface="+mn-ea"/>
              </a:rPr>
              <a:t> 노력</a:t>
            </a:r>
            <a:r>
              <a:rPr lang="en-US" altLang="ko-KR" b="1" i="0" dirty="0">
                <a:effectLst/>
                <a:latin typeface="+mn-ea"/>
              </a:rPr>
              <a:t>,</a:t>
            </a:r>
          </a:p>
          <a:p>
            <a:pPr algn="l"/>
            <a:r>
              <a:rPr lang="ko-KR" altLang="en-US" b="1" dirty="0">
                <a:latin typeface="+mn-ea"/>
              </a:rPr>
              <a:t>합격이 된다</a:t>
            </a:r>
            <a:r>
              <a:rPr lang="en-US" altLang="ko-KR" b="1" dirty="0">
                <a:latin typeface="+mn-ea"/>
              </a:rPr>
              <a:t>.</a:t>
            </a:r>
            <a:endParaRPr lang="ko-KR" altLang="en-US" b="1" i="0" dirty="0">
              <a:effectLst/>
              <a:latin typeface="+mn-ea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B5C2A92-B2F5-B2F8-CCEA-D276000D8C97}"/>
              </a:ext>
            </a:extLst>
          </p:cNvPr>
          <p:cNvCxnSpPr/>
          <p:nvPr/>
        </p:nvCxnSpPr>
        <p:spPr>
          <a:xfrm>
            <a:off x="4550577" y="3788876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389C07-2205-199B-555E-56A9B78745A5}"/>
              </a:ext>
            </a:extLst>
          </p:cNvPr>
          <p:cNvGrpSpPr/>
          <p:nvPr/>
        </p:nvGrpSpPr>
        <p:grpSpPr>
          <a:xfrm>
            <a:off x="5471448" y="5301926"/>
            <a:ext cx="333375" cy="333375"/>
            <a:chOff x="5238750" y="5295386"/>
            <a:chExt cx="400050" cy="400050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CF32803-A9A9-E319-C1DF-A2B688100885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C0FD78F-A006-28A1-9957-2C60EC8E1B37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11" name="이등변 삼각형 10">
                <a:extLst>
                  <a:ext uri="{FF2B5EF4-FFF2-40B4-BE49-F238E27FC236}">
                    <a16:creationId xmlns:a16="http://schemas.microsoft.com/office/drawing/2014/main" id="{34FD710B-D093-6C5D-4A7A-D1D1E88CDE28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7B74123C-0881-E524-5380-1643323E7221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8D3D4A56-FC93-8EBD-D6E0-6B00DD98CBFA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7C0DE37-531D-9ADA-C743-9548DBD5F301}"/>
              </a:ext>
            </a:extLst>
          </p:cNvPr>
          <p:cNvSpPr/>
          <p:nvPr/>
        </p:nvSpPr>
        <p:spPr>
          <a:xfrm>
            <a:off x="595352" y="417151"/>
            <a:ext cx="8134037" cy="29241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170633D-D86A-DD32-FADD-231BF4A7789F}"/>
              </a:ext>
            </a:extLst>
          </p:cNvPr>
          <p:cNvCxnSpPr/>
          <p:nvPr/>
        </p:nvCxnSpPr>
        <p:spPr>
          <a:xfrm>
            <a:off x="4550577" y="641809"/>
            <a:ext cx="0" cy="51602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C2C092E-EF30-72E3-CDE7-D77466B1149E}"/>
              </a:ext>
            </a:extLst>
          </p:cNvPr>
          <p:cNvGrpSpPr/>
          <p:nvPr/>
        </p:nvGrpSpPr>
        <p:grpSpPr>
          <a:xfrm>
            <a:off x="5471448" y="2154859"/>
            <a:ext cx="333375" cy="333375"/>
            <a:chOff x="5238750" y="5295386"/>
            <a:chExt cx="400050" cy="400050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F6991B68-35B0-7823-1597-3D9060A8E3B8}"/>
                </a:ext>
              </a:extLst>
            </p:cNvPr>
            <p:cNvSpPr/>
            <p:nvPr/>
          </p:nvSpPr>
          <p:spPr>
            <a:xfrm>
              <a:off x="5238750" y="5295386"/>
              <a:ext cx="400050" cy="40005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A1F2C4F7-5CAF-DBFE-7953-1EF72EF6DD4D}"/>
                </a:ext>
              </a:extLst>
            </p:cNvPr>
            <p:cNvGrpSpPr/>
            <p:nvPr/>
          </p:nvGrpSpPr>
          <p:grpSpPr>
            <a:xfrm>
              <a:off x="5343078" y="5351395"/>
              <a:ext cx="187926" cy="288032"/>
              <a:chOff x="8755264" y="242673"/>
              <a:chExt cx="326047" cy="499729"/>
            </a:xfrm>
          </p:grpSpPr>
          <p:sp>
            <p:nvSpPr>
              <p:cNvPr id="24" name="이등변 삼각형 23">
                <a:extLst>
                  <a:ext uri="{FF2B5EF4-FFF2-40B4-BE49-F238E27FC236}">
                    <a16:creationId xmlns:a16="http://schemas.microsoft.com/office/drawing/2014/main" id="{221E9E07-B0EA-6B08-C323-2D8B1D19F889}"/>
                  </a:ext>
                </a:extLst>
              </p:cNvPr>
              <p:cNvSpPr/>
              <p:nvPr/>
            </p:nvSpPr>
            <p:spPr>
              <a:xfrm>
                <a:off x="8755264" y="242673"/>
                <a:ext cx="326047" cy="281075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D7665077-57DD-6E43-BFA3-510B0B3526F4}"/>
                  </a:ext>
                </a:extLst>
              </p:cNvPr>
              <p:cNvSpPr/>
              <p:nvPr/>
            </p:nvSpPr>
            <p:spPr>
              <a:xfrm>
                <a:off x="8794640" y="523748"/>
                <a:ext cx="247294" cy="21865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11D469-D789-6A69-DE87-E2BF8BF57AF3}"/>
                  </a:ext>
                </a:extLst>
              </p:cNvPr>
              <p:cNvSpPr/>
              <p:nvPr/>
            </p:nvSpPr>
            <p:spPr>
              <a:xfrm>
                <a:off x="8895989" y="609600"/>
                <a:ext cx="45719" cy="132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0B47A8FC-FEE4-E04D-293E-BE9426DFB89E}"/>
              </a:ext>
            </a:extLst>
          </p:cNvPr>
          <p:cNvSpPr txBox="1"/>
          <p:nvPr/>
        </p:nvSpPr>
        <p:spPr>
          <a:xfrm>
            <a:off x="3323344" y="1990238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헌법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>
                <a:effectLst/>
                <a:latin typeface="+mn-ea"/>
              </a:rPr>
              <a:t>문태환 </a:t>
            </a:r>
            <a:r>
              <a:rPr lang="ko-KR" altLang="en-US" b="1" i="0" dirty="0">
                <a:effectLst/>
                <a:latin typeface="+mn-ea"/>
              </a:rPr>
              <a:t>교수님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8749BF6-62C7-D7E4-FF1A-09567FF0280A}"/>
              </a:ext>
            </a:extLst>
          </p:cNvPr>
          <p:cNvSpPr txBox="1"/>
          <p:nvPr/>
        </p:nvSpPr>
        <p:spPr>
          <a:xfrm>
            <a:off x="3323344" y="5223911"/>
            <a:ext cx="2795346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dirty="0">
                <a:latin typeface="+mn-ea"/>
              </a:rPr>
              <a:t>범죄학</a:t>
            </a:r>
            <a:endParaRPr lang="en-US" altLang="ko-KR" b="1" dirty="0">
              <a:latin typeface="+mn-ea"/>
            </a:endParaRPr>
          </a:p>
          <a:p>
            <a:pPr algn="l"/>
            <a:r>
              <a:rPr lang="ko-KR" altLang="en-US" sz="4400" b="1" i="0" dirty="0">
                <a:effectLst/>
                <a:latin typeface="+mn-ea"/>
              </a:rPr>
              <a:t>박상민 </a:t>
            </a:r>
            <a:r>
              <a:rPr lang="ko-KR" altLang="en-US" b="1" i="0" dirty="0">
                <a:effectLst/>
                <a:latin typeface="+mn-ea"/>
              </a:rPr>
              <a:t>교수님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E038667-C1E2-BF21-5ACD-6C80AF3600B3}"/>
              </a:ext>
            </a:extLst>
          </p:cNvPr>
          <p:cNvSpPr txBox="1"/>
          <p:nvPr/>
        </p:nvSpPr>
        <p:spPr>
          <a:xfrm>
            <a:off x="4698326" y="574364"/>
            <a:ext cx="32931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1" i="0" dirty="0">
                <a:effectLst/>
                <a:latin typeface="+mn-ea"/>
              </a:rPr>
              <a:t>오늘을 견뎌라</a:t>
            </a:r>
            <a:r>
              <a:rPr lang="en-US" altLang="ko-KR" b="1" i="0" dirty="0">
                <a:effectLst/>
                <a:latin typeface="+mn-ea"/>
              </a:rPr>
              <a:t>,</a:t>
            </a:r>
          </a:p>
          <a:p>
            <a:pPr algn="l"/>
            <a:r>
              <a:rPr lang="ko-KR" altLang="en-US" b="1" i="0" dirty="0">
                <a:effectLst/>
                <a:latin typeface="+mn-ea"/>
              </a:rPr>
              <a:t>그리고 합격하라</a:t>
            </a:r>
            <a:r>
              <a:rPr lang="en-US" altLang="ko-KR" b="1" i="0" dirty="0">
                <a:effectLst/>
                <a:latin typeface="+mn-ea"/>
              </a:rPr>
              <a:t>!</a:t>
            </a:r>
            <a:endParaRPr lang="ko-KR" altLang="en-US" b="1" i="0" dirty="0">
              <a:effectLst/>
              <a:latin typeface="+mn-ea"/>
            </a:endParaRPr>
          </a:p>
        </p:txBody>
      </p:sp>
      <p:sp>
        <p:nvSpPr>
          <p:cNvPr id="58" name="이등변 삼각형 57">
            <a:extLst>
              <a:ext uri="{FF2B5EF4-FFF2-40B4-BE49-F238E27FC236}">
                <a16:creationId xmlns:a16="http://schemas.microsoft.com/office/drawing/2014/main" id="{1CF915A6-E04B-54F2-D928-D99F4AA1EBDA}"/>
              </a:ext>
            </a:extLst>
          </p:cNvPr>
          <p:cNvSpPr/>
          <p:nvPr/>
        </p:nvSpPr>
        <p:spPr>
          <a:xfrm rot="5400000">
            <a:off x="7370764" y="2343998"/>
            <a:ext cx="135148" cy="11713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5A49B13-B5FF-8345-EEEF-47F140624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797" y="598127"/>
            <a:ext cx="2345413" cy="243855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724D70B-79FD-1ED8-E391-D5B81290A2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72" y="3788876"/>
            <a:ext cx="2352948" cy="2523693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387C248-AF84-77AB-E06E-65FE28D6A3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7264" y="1964588"/>
            <a:ext cx="2295937" cy="128925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5A4F99-F1EA-DAB2-B0A8-42A0358F0A77}"/>
              </a:ext>
            </a:extLst>
          </p:cNvPr>
          <p:cNvSpPr txBox="1"/>
          <p:nvPr/>
        </p:nvSpPr>
        <p:spPr>
          <a:xfrm>
            <a:off x="9677400" y="3801533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7115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70147</TotalTime>
  <Words>3160</Words>
  <Application>Microsoft Office PowerPoint</Application>
  <PresentationFormat>와이드스크린</PresentationFormat>
  <Paragraphs>761</Paragraphs>
  <Slides>22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맑은 고딕</vt:lpstr>
      <vt:lpstr>Modern H Medium</vt:lpstr>
      <vt:lpstr>HY헤드라인M</vt:lpstr>
      <vt:lpstr>굴림</vt:lpstr>
      <vt:lpstr>Wingdings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gb001</dc:creator>
  <cp:lastModifiedBy>User</cp:lastModifiedBy>
  <cp:revision>4924</cp:revision>
  <cp:lastPrinted>2023-03-02T05:19:03Z</cp:lastPrinted>
  <dcterms:created xsi:type="dcterms:W3CDTF">2015-11-11T05:38:26Z</dcterms:created>
  <dcterms:modified xsi:type="dcterms:W3CDTF">2023-03-08T02:13:11Z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C:\Users\한혜진\Downloads\180704_ 2019 실전력 PR 랜딩 페이지_HJH_v1.0.pptx</vt:lpwstr>
  </property>
</Properties>
</file>